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embeddedFontLst>
    <p:embeddedFont>
      <p:font typeface="Gowun Dodum" panose="020B0600000101010101" charset="-127"/>
      <p:regular r:id="rId35"/>
    </p:embeddedFont>
    <p:embeddedFont>
      <p:font typeface="Dancing Script" panose="020B0600000101010101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2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d8960246b_5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안녕하세요, 나만의 스트레스 해소 플랫폼을 주제로 제안발표를 하게 된 1조입니다. 발표 시작하겠습니다.</a:t>
            </a:r>
            <a:endParaRPr/>
          </a:p>
        </p:txBody>
      </p:sp>
      <p:sp>
        <p:nvSpPr>
          <p:cNvPr id="172" name="Google Shape;172;g15d8960246b_5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7366f2eb8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27366f2eb8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208c2d72a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프로젝트에서 구현할 기능은 다음과 같이 크게 3개로 나눌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첫째로 챗봇 상호작용을 통한 감정 분석입니다. 익명게시판처럼 익명성이 보장된 공간에서 쌓았던 스트레스를 채팅을 통해 해소하고, AI는 이 채팅을 이용하여 사용자의 </a:t>
            </a:r>
            <a:r>
              <a:rPr lang="ko">
                <a:solidFill>
                  <a:schemeClr val="dk1"/>
                </a:solidFill>
              </a:rPr>
              <a:t>스트레스 정도를</a:t>
            </a:r>
            <a:r>
              <a:rPr lang="ko"/>
              <a:t> 분석합니다.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둘째로 분석한 스트레스 해소 목적의 영상 추천입니다.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셋째로 인근 심리 상담소 알림 기능입니다. 심리상담가나 상담소에 대해 들어보신 적은 있지만 직접 상담받으신 분은 따로 없는 것으로 압니다.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혼자서 해결하기 힘든 스트레스라도 </a:t>
            </a:r>
            <a:r>
              <a:rPr lang="ko">
                <a:solidFill>
                  <a:schemeClr val="dk1"/>
                </a:solidFill>
              </a:rPr>
              <a:t>심리 상담의 필요성을 느끼는 사람이 거의 없으므로 상담소 위치 알림 서비스를 제공할 예정입니다.</a:t>
            </a:r>
            <a:endParaRPr/>
          </a:p>
        </p:txBody>
      </p:sp>
      <p:sp>
        <p:nvSpPr>
          <p:cNvPr id="327" name="Google Shape;327;g2e208c2d72a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e208c2d72a_3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프로젝트에서 구현할 기능은 다음과 같이 크게 3개로 나눌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첫째로 챗봇 상호작용을 통한 감정 분석입니다. 익명게시판처럼 익명성이 보장된 공간에서 쌓았던 스트레스를 채팅을 통해 해소하고, AI는 이 채팅을 이용하여 사용자의 </a:t>
            </a:r>
            <a:r>
              <a:rPr lang="ko">
                <a:solidFill>
                  <a:schemeClr val="dk1"/>
                </a:solidFill>
              </a:rPr>
              <a:t>스트레스 정도를</a:t>
            </a:r>
            <a:r>
              <a:rPr lang="ko"/>
              <a:t> 분석합니다.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둘째로 분석한 스트레스 해소 목적의 영상 추천입니다.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셋째로 인근 심리 상담소 알림 기능입니다. 심리상담가나 상담소에 대해 들어보신 적은 있지만 직접 상담받으신 분은 따로 없는 것으로 압니다.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혼자서 해결하기 힘든 스트레스라도 </a:t>
            </a:r>
            <a:r>
              <a:rPr lang="ko">
                <a:solidFill>
                  <a:schemeClr val="dk1"/>
                </a:solidFill>
              </a:rPr>
              <a:t>심리 상담의 필요성을 느끼는 사람이 거의 없으므로 상담소 위치 알림 서비스를 제공할 예정입니다.</a:t>
            </a:r>
            <a:endParaRPr/>
          </a:p>
        </p:txBody>
      </p:sp>
      <p:sp>
        <p:nvSpPr>
          <p:cNvPr id="339" name="Google Shape;339;g2e208c2d72a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e33e4243a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프로젝트에서 구현할 기능은 다음과 같이 크게 3개로 나눌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첫째로 챗봇 상호작용을 통한 감정 분석입니다. 익명게시판처럼 익명성이 보장된 공간에서 쌓았던 스트레스를 채팅을 통해 해소하고, AI는 이 채팅을 이용하여 사용자의 </a:t>
            </a:r>
            <a:r>
              <a:rPr lang="ko">
                <a:solidFill>
                  <a:schemeClr val="dk1"/>
                </a:solidFill>
              </a:rPr>
              <a:t>스트레스 정도를</a:t>
            </a:r>
            <a:r>
              <a:rPr lang="ko"/>
              <a:t> 분석합니다.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둘째로 분석한 스트레스 해소 목적의 영상 추천입니다.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셋째로 인근 심리 상담소 알림 기능입니다. 심리상담가나 상담소에 대해 들어보신 적은 있지만 직접 상담받으신 분은 따로 없는 것으로 압니다.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혼자서 해결하기 힘든 스트레스라도 </a:t>
            </a:r>
            <a:r>
              <a:rPr lang="ko">
                <a:solidFill>
                  <a:schemeClr val="dk1"/>
                </a:solidFill>
              </a:rPr>
              <a:t>심리 상담의 필요성을 느끼는 사람이 거의 없으므로 상담소 위치 알림 서비스를 제공할 예정입니다.</a:t>
            </a:r>
            <a:endParaRPr/>
          </a:p>
        </p:txBody>
      </p:sp>
      <p:sp>
        <p:nvSpPr>
          <p:cNvPr id="355" name="Google Shape;355;g2e33e4243a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e32d6311d7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프로젝트에서 구현할 기능은 다음과 같이 크게 3개로 나눌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첫째로 챗봇 상호작용을 통한 감정 분석입니다. 익명게시판처럼 익명성이 보장된 공간에서 쌓았던 스트레스를 채팅을 통해 해소하고, AI는 이 채팅을 이용하여 사용자의 </a:t>
            </a:r>
            <a:r>
              <a:rPr lang="ko">
                <a:solidFill>
                  <a:schemeClr val="dk1"/>
                </a:solidFill>
              </a:rPr>
              <a:t>스트레스 정도를</a:t>
            </a:r>
            <a:r>
              <a:rPr lang="ko"/>
              <a:t> 분석합니다.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둘째로 분석한 스트레스 해소 목적의 영상 추천입니다.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셋째로 인근 심리 상담소 알림 기능입니다. 심리상담가나 상담소에 대해 들어보신 적은 있지만 직접 상담받으신 분은 따로 없는 것으로 압니다.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혼자서 해결하기 힘든 스트레스라도 </a:t>
            </a:r>
            <a:r>
              <a:rPr lang="ko">
                <a:solidFill>
                  <a:schemeClr val="dk1"/>
                </a:solidFill>
              </a:rPr>
              <a:t>심리 상담의 필요성을 느끼는 사람이 거의 없으므로 상담소 위치 알림 서비스를 제공할 예정입니다.</a:t>
            </a:r>
            <a:endParaRPr/>
          </a:p>
        </p:txBody>
      </p:sp>
      <p:sp>
        <p:nvSpPr>
          <p:cNvPr id="366" name="Google Shape;366;g2e32d6311d7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e32d6311d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프로젝트에서 구현할 기능은 다음과 같이 크게 3개로 나눌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첫째로 챗봇 상호작용을 통한 감정 분석입니다. 익명게시판처럼 익명성이 보장된 공간에서 쌓았던 스트레스를 채팅을 통해 해소하고, AI는 이 채팅을 이용하여 사용자의 </a:t>
            </a:r>
            <a:r>
              <a:rPr lang="ko">
                <a:solidFill>
                  <a:schemeClr val="dk1"/>
                </a:solidFill>
              </a:rPr>
              <a:t>스트레스 정도를</a:t>
            </a:r>
            <a:r>
              <a:rPr lang="ko"/>
              <a:t> 분석합니다.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둘째로 분석한 스트레스 해소 목적의 영상 추천입니다.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셋째로 인근 심리 상담소 알림 기능입니다. 심리상담가나 상담소에 대해 들어보신 적은 있지만 직접 상담받으신 분은 따로 없는 것으로 압니다.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혼자서 해결하기 힘든 스트레스라도 </a:t>
            </a:r>
            <a:r>
              <a:rPr lang="ko">
                <a:solidFill>
                  <a:schemeClr val="dk1"/>
                </a:solidFill>
              </a:rPr>
              <a:t>심리 상담의 필요성을 느끼는 사람이 거의 없으므로 상담소 위치 알림 서비스를 제공할 예정입니다.</a:t>
            </a:r>
            <a:endParaRPr/>
          </a:p>
        </p:txBody>
      </p:sp>
      <p:sp>
        <p:nvSpPr>
          <p:cNvPr id="377" name="Google Shape;377;g2e32d6311d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e5eed6881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프로젝트에서 구현할 기능은 다음과 같이 크게 3개로 나눌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첫째로 챗봇 상호작용을 통한 감정 분석입니다. 익명게시판처럼 익명성이 보장된 공간에서 쌓았던 스트레스를 채팅을 통해 해소하고, AI는 이 채팅을 이용하여 사용자의 </a:t>
            </a:r>
            <a:r>
              <a:rPr lang="ko">
                <a:solidFill>
                  <a:schemeClr val="dk1"/>
                </a:solidFill>
              </a:rPr>
              <a:t>스트레스 정도를</a:t>
            </a:r>
            <a:r>
              <a:rPr lang="ko"/>
              <a:t> 분석합니다.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둘째로 분석한 스트레스 해소 목적의 영상 추천입니다.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셋째로 인근 심리 상담소 알림 기능입니다. 심리상담가나 상담소에 대해 들어보신 적은 있지만 직접 상담받으신 분은 따로 없는 것으로 압니다.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혼자서 해결하기 힘든 스트레스라도 </a:t>
            </a:r>
            <a:r>
              <a:rPr lang="ko">
                <a:solidFill>
                  <a:schemeClr val="dk1"/>
                </a:solidFill>
              </a:rPr>
              <a:t>심리 상담의 필요성을 느끼는 사람이 거의 없으므로 상담소 위치 알림 서비스를 제공할 예정입니다.</a:t>
            </a:r>
            <a:endParaRPr/>
          </a:p>
        </p:txBody>
      </p:sp>
      <p:sp>
        <p:nvSpPr>
          <p:cNvPr id="388" name="Google Shape;388;g2e5eed6881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e3256f73c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프로젝트에서 구현할 기능은 다음과 같이 크게 3개로 나눌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첫째로 챗봇 상호작용을 통한 감정 분석입니다. 익명게시판처럼 익명성이 보장된 공간에서 쌓았던 스트레스를 채팅을 통해 해소하고, AI는 이 채팅을 이용하여 사용자의 </a:t>
            </a:r>
            <a:r>
              <a:rPr lang="ko">
                <a:solidFill>
                  <a:schemeClr val="dk1"/>
                </a:solidFill>
              </a:rPr>
              <a:t>스트레스 정도를</a:t>
            </a:r>
            <a:r>
              <a:rPr lang="ko"/>
              <a:t> 분석합니다.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둘째로 분석한 스트레스 해소 목적의 영상 추천입니다.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셋째로 인근 심리 상담소 알림 기능입니다. 심리상담가나 상담소에 대해 들어보신 적은 있지만 직접 상담받으신 분은 따로 없는 것으로 압니다.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혼자서 해결하기 힘든 스트레스라도 </a:t>
            </a:r>
            <a:r>
              <a:rPr lang="ko">
                <a:solidFill>
                  <a:schemeClr val="dk1"/>
                </a:solidFill>
              </a:rPr>
              <a:t>심리 상담의 필요성을 느끼는 사람이 거의 없으므로 상담소 위치 알림 서비스를 제공할 예정입니다.</a:t>
            </a:r>
            <a:endParaRPr/>
          </a:p>
        </p:txBody>
      </p:sp>
      <p:sp>
        <p:nvSpPr>
          <p:cNvPr id="402" name="Google Shape;402;g2e3256f73c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e208c3e318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프로젝트에서 구현할 기능은 다음과 같이 크게 3개로 나눌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첫째로 챗봇 상호작용을 통한 감정 분석입니다. 익명게시판처럼 익명성이 보장된 공간에서 쌓았던 스트레스를 채팅을 통해 해소하고, AI는 이 채팅을 이용하여 사용자의 </a:t>
            </a:r>
            <a:r>
              <a:rPr lang="ko">
                <a:solidFill>
                  <a:schemeClr val="dk1"/>
                </a:solidFill>
              </a:rPr>
              <a:t>스트레스 정도를</a:t>
            </a:r>
            <a:r>
              <a:rPr lang="ko"/>
              <a:t> 분석합니다.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둘째로 분석한 스트레스 해소 목적의 영상 추천입니다.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셋째로 인근 심리 상담소 알림 기능입니다. 심리상담가나 상담소에 대해 들어보신 적은 있지만 직접 상담받으신 분은 따로 없는 것으로 압니다.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혼자서 해결하기 힘든 스트레스라도 </a:t>
            </a:r>
            <a:r>
              <a:rPr lang="ko">
                <a:solidFill>
                  <a:schemeClr val="dk1"/>
                </a:solidFill>
              </a:rPr>
              <a:t>심리 상담의 필요성을 느끼는 사람이 거의 없으므로 상담소 위치 알림 서비스를 제공할 예정입니다.</a:t>
            </a:r>
            <a:endParaRPr/>
          </a:p>
        </p:txBody>
      </p:sp>
      <p:sp>
        <p:nvSpPr>
          <p:cNvPr id="417" name="Google Shape;417;g2e208c3e318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e208c2d72a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프로젝트에서 구현할 기능은 다음과 같이 크게 3개로 나눌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첫째로 챗봇 상호작용을 통한 감정 분석입니다. 익명게시판처럼 익명성이 보장된 공간에서 쌓았던 스트레스를 채팅을 통해 해소하고, AI는 이 채팅을 이용하여 사용자의 </a:t>
            </a:r>
            <a:r>
              <a:rPr lang="ko">
                <a:solidFill>
                  <a:schemeClr val="dk1"/>
                </a:solidFill>
              </a:rPr>
              <a:t>스트레스 정도를</a:t>
            </a:r>
            <a:r>
              <a:rPr lang="ko"/>
              <a:t> 분석합니다.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둘째로 분석한 스트레스 해소 목적의 영상 추천입니다.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셋째로 인근 심리 상담소 알림 기능입니다. 심리상담가나 상담소에 대해 들어보신 적은 있지만 직접 상담받으신 분은 따로 없는 것으로 압니다.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혼자서 해결하기 힘든 스트레스라도 </a:t>
            </a:r>
            <a:r>
              <a:rPr lang="ko">
                <a:solidFill>
                  <a:schemeClr val="dk1"/>
                </a:solidFill>
              </a:rPr>
              <a:t>심리 상담의 필요성을 느끼는 사람이 거의 없으므로 상담소 위치 알림 서비스를 제공할 예정입니다.</a:t>
            </a:r>
            <a:endParaRPr/>
          </a:p>
        </p:txBody>
      </p:sp>
      <p:sp>
        <p:nvSpPr>
          <p:cNvPr id="432" name="Google Shape;432;g2e208c2d72a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5d8960246b_5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팀원 소개를 진행하겠습니다. 저희 조의 팀장 기웅님은 깃허브 관리 및 회의록 작성, 보성님은 자연어 처리, 저는 프론트엔드 관리 및 백엔드 보조, 그리고 준희님은 백엔드 및 프로젝트 총괄 역할을 담당하였습니다.</a:t>
            </a:r>
            <a:endParaRPr/>
          </a:p>
        </p:txBody>
      </p:sp>
      <p:sp>
        <p:nvSpPr>
          <p:cNvPr id="183" name="Google Shape;183;g15d8960246b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5d8960246b_1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저희 프로젝트에서 설계한 시스템에 관해 간략하게 설명드리겠습니다.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사용한 라이브러리나 프레임웍은 다음과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15d8960246b_1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e5eed68810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이와같이 저희 프로젝트를 통해 다음과 같은 효과를 기대해볼 수 있을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기본적으로 혼자만의 워크스페이스를 생성하여 일기장 쓰듯이 글을 작성을 할 수 있기때문에, 스트레스 해소에 도움이 될 수 있을것이고,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작성자의 우울증 정도에 따라 활기를 북돋아 주는 영상을 보여주거나, 심한 경우에는 인근 심리 상담소 방문을 격려해 주기 때문에, 우울증 사각지대에 놓인 사람들에게 도움이 될 것입니다.</a:t>
            </a:r>
            <a:endParaRPr/>
          </a:p>
        </p:txBody>
      </p:sp>
      <p:sp>
        <p:nvSpPr>
          <p:cNvPr id="471" name="Google Shape;471;g2e5eed6881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e5eed6881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이와같이 저희 프로젝트를 통해 다음과 같은 효과를 기대해볼 수 있을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기본적으로 혼자만의 워크스페이스를 생성하여 일기장 쓰듯이 글을 작성을 할 수 있기때문에, 스트레스 해소에 도움이 될 수 있을것이고,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작성자의 우울증 정도에 따라 활기를 북돋아 주는 영상을 보여주거나, 심한 경우에는 인근 심리 상담소 방문을 격려해 주기 때문에, 우울증 사각지대에 놓인 사람들에게 도움이 될 것입니다.</a:t>
            </a:r>
            <a:endParaRPr/>
          </a:p>
        </p:txBody>
      </p:sp>
      <p:sp>
        <p:nvSpPr>
          <p:cNvPr id="485" name="Google Shape;485;g2e5eed6881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e5eed68810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이와같이 저희 프로젝트를 통해 다음과 같은 효과를 기대해볼 수 있을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기본적으로 혼자만의 워크스페이스를 생성하여 일기장 쓰듯이 글을 작성을 할 수 있기때문에, 스트레스 해소에 도움이 될 수 있을것이고,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작성자의 우울증 정도에 따라 활기를 북돋아 주는 영상을 보여주거나, 심한 경우에는 인근 심리 상담소 방문을 격려해 주기 때문에, 우울증 사각지대에 놓인 사람들에게 도움이 될 것입니다.</a:t>
            </a:r>
            <a:endParaRPr/>
          </a:p>
        </p:txBody>
      </p:sp>
      <p:sp>
        <p:nvSpPr>
          <p:cNvPr id="497" name="Google Shape;497;g2e5eed68810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e5eed68810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이와같이 저희 프로젝트를 통해 다음과 같은 효과를 기대해볼 수 있을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기본적으로 혼자만의 워크스페이스를 생성하여 일기장 쓰듯이 글을 작성을 할 수 있기때문에, 스트레스 해소에 도움이 될 수 있을것이고,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작성자의 우울증 정도에 따라 활기를 북돋아 주는 영상을 보여주거나, 심한 경우에는 인근 심리 상담소 방문을 격려해 주기 때문에, 우울증 사각지대에 놓인 사람들에게 도움이 될 것입니다.</a:t>
            </a:r>
            <a:endParaRPr/>
          </a:p>
        </p:txBody>
      </p:sp>
      <p:sp>
        <p:nvSpPr>
          <p:cNvPr id="509" name="Google Shape;509;g2e5eed68810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e5eed68810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이와같이 저희 프로젝트를 통해 다음과 같은 효과를 기대해볼 수 있을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기본적으로 혼자만의 워크스페이스를 생성하여 일기장 쓰듯이 글을 작성을 할 수 있기때문에, 스트레스 해소에 도움이 될 수 있을것이고,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작성자의 우울증 정도에 따라 활기를 북돋아 주는 영상을 보여주거나, 심한 경우에는 인근 심리 상담소 방문을 격려해 주기 때문에, 우울증 사각지대에 놓인 사람들에게 도움이 될 것입니다.</a:t>
            </a:r>
            <a:endParaRPr/>
          </a:p>
        </p:txBody>
      </p:sp>
      <p:sp>
        <p:nvSpPr>
          <p:cNvPr id="521" name="Google Shape;521;g2e5eed68810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e208c3e31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이와같이 저희 프로젝트를 통해 다음과 같은 효과를 기대해볼 수 있을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기본적으로 혼자만의 워크스페이스를 생성하여 일기장 쓰듯이 글을 작성을 할 수 있기때문에, 스트레스 해소에 도움이 될 수 있을것이고,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작성자의 우울증 정도에 따라 활기를 북돋아 주는 영상을 보여주거나, 심한 경우에는 인근 심리 상담소 방문을 격려해 주기 때문에, 우울증 사각지대에 놓인 사람들에게 도움이 될 것입니다.</a:t>
            </a:r>
            <a:endParaRPr/>
          </a:p>
        </p:txBody>
      </p:sp>
      <p:sp>
        <p:nvSpPr>
          <p:cNvPr id="536" name="Google Shape;536;g2e208c3e31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e5eed68810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이와같이 저희 프로젝트를 통해 다음과 같은 효과를 기대해볼 수 있을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기본적으로 혼자만의 워크스페이스를 생성하여 일기장 쓰듯이 글을 작성을 할 수 있기때문에, 스트레스 해소에 도움이 될 수 있을것이고,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작성자의 우울증 정도에 따라 활기를 북돋아 주는 영상을 보여주거나, 심한 경우에는 인근 심리 상담소 방문을 격려해 주기 때문에, 우울증 사각지대에 놓인 사람들에게 도움이 될 것입니다.</a:t>
            </a:r>
            <a:endParaRPr/>
          </a:p>
        </p:txBody>
      </p:sp>
      <p:sp>
        <p:nvSpPr>
          <p:cNvPr id="549" name="Google Shape;549;g2e5eed68810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e3256f73c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저희 프로젝트에서 설계한 시스템에 관해 간략하게 설명드리겠습니다.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사용한 라이브러리나 프레임웍은 다음과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2e3256f73c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7299cbb99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저희 프로젝트에서 설계한 시스템에 관해 간략하게 설명드리겠습니다.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사용한 라이브러리나 프레임웍은 다음과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27299cbb99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d8960246b_5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이번 발표의 목차는 다음과 같습니다. (3초 대기)</a:t>
            </a:r>
            <a:endParaRPr/>
          </a:p>
        </p:txBody>
      </p:sp>
      <p:sp>
        <p:nvSpPr>
          <p:cNvPr id="200" name="Google Shape;200;g15d8960246b_5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7299cbb9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27299cbb9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5d8960246b_5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g15d8960246b_5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208c3e3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첫번째로 프로젝트 추진 배경입니다. 여기 나와있는 자료들은 그동안 많이 봐오셨을 텐데요, 왼쪽에 있는 자료는 OECD 자살률, 오른쪽 자료는 웰빙지수를 나타내는 통계 자료입니다.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우리나라는 빠른 경제 성장으로 GDP 지수 등에서 높은 지표를 갖고 있지만, 행복과 관련된 통계자료에서는 현재까지도 대부분 꼴지를 면치 못하고 있는 실정입니다.</a:t>
            </a:r>
            <a:endParaRPr/>
          </a:p>
        </p:txBody>
      </p:sp>
      <p:sp>
        <p:nvSpPr>
          <p:cNvPr id="225" name="Google Shape;225;g2e208c3e3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e208c3e3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첫번째로 프로젝트 추진 배경입니다. 여기 나와있는 자료들은 그동안 많이 봐오셨을 텐데요, 왼쪽에 있는 자료는 OECD 자살률, 오른쪽 자료는 웰빙지수를 나타내는 통계 자료입니다.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우리나라는 빠른 경제 성장으로 GDP 지수 등에서 높은 지표를 갖고 있지만, 행복과 관련된 통계자료에서는 현재까지도 대부분 꼴지를 면치 못하고 있는 실정입니다.</a:t>
            </a:r>
            <a:endParaRPr/>
          </a:p>
        </p:txBody>
      </p:sp>
      <p:sp>
        <p:nvSpPr>
          <p:cNvPr id="236" name="Google Shape;236;g2e208c3e3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d8960246b_1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첫번째로 프로젝트 추진 배경입니다. 여기 나와있는 자료들은 그동안 많이 봐오셨을 텐데요, 왼쪽에 있는 자료는 OECD 자살률, 오른쪽 자료는 웰빙지수를 나타내는 통계 자료입니다.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우리나라는 빠른 경제 성장으로 GDP 지수 등에서 높은 지표를 갖고 있지만, 행복과 관련된 통계자료에서는 현재까지도 대부분 꼴지를 면치 못하고 있는 실정입니다.</a:t>
            </a:r>
            <a:endParaRPr/>
          </a:p>
        </p:txBody>
      </p:sp>
      <p:sp>
        <p:nvSpPr>
          <p:cNvPr id="250" name="Google Shape;250;g15d8960246b_1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d8960246b_1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오랫동안 지속된 낮은 행복 지수를 높이기 위해 사회적으로 많은 노력을 기울였지만 아직까지도 우리나라의 많은 현대인들이 스트레스에 시달리며 살고 있고,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이에 대한 적절한 해소 방법을 찾지 못했습니다. 저희는 이 부분에 초점을 두어 프로젝트 목적을 다음과 같이 설정하였습니다.</a:t>
            </a:r>
            <a:endParaRPr/>
          </a:p>
        </p:txBody>
      </p:sp>
      <p:sp>
        <p:nvSpPr>
          <p:cNvPr id="263" name="Google Shape;263;g15d8960246b_1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5d8960246b_5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2가지가 목적인데요, 해당 서비스를 통해 이용자들의 스트레스 해소 및 심리 치료 상담에 대한 인식 개선으로 정하였습니다.</a:t>
            </a:r>
            <a:endParaRPr/>
          </a:p>
        </p:txBody>
      </p:sp>
      <p:sp>
        <p:nvSpPr>
          <p:cNvPr id="279" name="Google Shape;279;g15d8960246b_5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5d8960246b_1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프로젝트에서 구현할 기능은 다음과 같이 크게 3개로 나눌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첫째로 챗봇 상호작용을 통한 감정 분석입니다. 익명게시판처럼 익명성이 보장된 공간에서 쌓았던 스트레스를 채팅을 통해 해소하고, AI는 이 채팅을 이용하여 사용자의 </a:t>
            </a:r>
            <a:r>
              <a:rPr lang="ko">
                <a:solidFill>
                  <a:schemeClr val="dk1"/>
                </a:solidFill>
              </a:rPr>
              <a:t>스트레스 정도를</a:t>
            </a:r>
            <a:r>
              <a:rPr lang="ko"/>
              <a:t> 분석합니다.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둘째로 분석한 스트레스 해소 목적의 영상 추천입니다.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셋째로 인근 심리 상담소 알림 기능입니다. 심리상담가나 상담소에 대해 들어보신 적은 있지만 직접 상담받으신 분은 따로 없는 것으로 압니다.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혼자서 해결하기 힘든 스트레스라도 </a:t>
            </a:r>
            <a:r>
              <a:rPr lang="ko">
                <a:solidFill>
                  <a:schemeClr val="dk1"/>
                </a:solidFill>
              </a:rPr>
              <a:t>심리 상담의 필요성을 느끼는 사람이 거의 없으므로 상담소 위치 알림 서비스를 제공할 예정입니다.</a:t>
            </a:r>
            <a:endParaRPr/>
          </a:p>
        </p:txBody>
      </p:sp>
      <p:sp>
        <p:nvSpPr>
          <p:cNvPr id="294" name="Google Shape;294;g15d8960246b_1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 1">
  <p:cSld name="TITLE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83" name="Google Shape;83;p1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 rot="5400000" flipH="1">
            <a:off x="3901800" y="-1927306"/>
            <a:ext cx="1340400" cy="5162400"/>
          </a:xfrm>
          <a:prstGeom prst="corner">
            <a:avLst>
              <a:gd name="adj1" fmla="val 124848"/>
              <a:gd name="adj2" fmla="val 65788"/>
            </a:avLst>
          </a:prstGeom>
          <a:solidFill>
            <a:srgbClr val="FFDAC1">
              <a:alpha val="53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/>
          <p:nvPr/>
        </p:nvSpPr>
        <p:spPr>
          <a:xfrm rot="5400000">
            <a:off x="2480400" y="-1358750"/>
            <a:ext cx="3884400" cy="8845200"/>
          </a:xfrm>
          <a:prstGeom prst="corner">
            <a:avLst>
              <a:gd name="adj1" fmla="val 132728"/>
              <a:gd name="adj2" fmla="val 90348"/>
            </a:avLst>
          </a:prstGeom>
          <a:solidFill>
            <a:srgbClr val="C7CEEA">
              <a:alpha val="53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722375" y="1324100"/>
            <a:ext cx="7699200" cy="3293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rtl="0">
              <a:spcBef>
                <a:spcPts val="800"/>
              </a:spcBef>
              <a:spcAft>
                <a:spcPts val="0"/>
              </a:spcAft>
              <a:buSzPts val="2100"/>
              <a:buAutoNum type="arabicPeriod"/>
              <a:defRPr sz="1200"/>
            </a:lvl1pPr>
            <a:lvl2pPr marL="914400" lvl="1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/>
          <p:nvPr/>
        </p:nvSpPr>
        <p:spPr>
          <a:xfrm>
            <a:off x="1844950" y="2606700"/>
            <a:ext cx="5842200" cy="768600"/>
          </a:xfrm>
          <a:prstGeom prst="rect">
            <a:avLst/>
          </a:prstGeom>
          <a:solidFill>
            <a:srgbClr val="D8D8D8">
              <a:alpha val="47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1575950" y="2684125"/>
            <a:ext cx="63357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데이터마이닝 프로젝트 </a:t>
            </a:r>
            <a:endParaRPr sz="21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cxnSp>
        <p:nvCxnSpPr>
          <p:cNvPr id="177" name="Google Shape;177;p27"/>
          <p:cNvCxnSpPr/>
          <p:nvPr/>
        </p:nvCxnSpPr>
        <p:spPr>
          <a:xfrm>
            <a:off x="3163025" y="4131100"/>
            <a:ext cx="2712600" cy="960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" name="Google Shape;178;p27"/>
          <p:cNvSpPr txBox="1"/>
          <p:nvPr/>
        </p:nvSpPr>
        <p:spPr>
          <a:xfrm>
            <a:off x="7365929" y="83296"/>
            <a:ext cx="168820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1351475" y="3637300"/>
            <a:ext cx="63357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윤기웅 박성진</a:t>
            </a:r>
            <a:endParaRPr sz="3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76250" y="76200"/>
            <a:ext cx="3162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데이터마이닝 </a:t>
            </a:r>
            <a:endParaRPr sz="2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/>
        </p:nvSpPr>
        <p:spPr>
          <a:xfrm>
            <a:off x="410000" y="1486550"/>
            <a:ext cx="6081300" cy="2060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175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2A4351"/>
              </a:buClr>
              <a:buSzPts val="1400"/>
              <a:buFont typeface="Gowun Dodum"/>
              <a:buChar char="●"/>
            </a:pPr>
            <a:r>
              <a:rPr lang="ko" sz="18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Pastry: </a:t>
            </a:r>
            <a:r>
              <a:rPr lang="ko"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표면에 발생한 작은 불규칙성</a:t>
            </a:r>
            <a:endParaRPr sz="1700" b="1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lvl="0" indent="-3175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2A4351"/>
              </a:buClr>
              <a:buSzPts val="1400"/>
              <a:buFont typeface="Gowun Dodum"/>
              <a:buChar char="●"/>
            </a:pPr>
            <a:r>
              <a:rPr lang="ko" sz="18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Z_Scratch: </a:t>
            </a:r>
            <a:r>
              <a:rPr lang="ko"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회전 방향과 평행하게 생긴 마모</a:t>
            </a:r>
            <a:endParaRPr sz="1700" b="1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lvl="0" indent="-3175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2A4351"/>
              </a:buClr>
              <a:buSzPts val="1400"/>
              <a:buFont typeface="Gowun Dodum"/>
              <a:buChar char="●"/>
            </a:pPr>
            <a:r>
              <a:rPr lang="ko" sz="18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K_Scratch: </a:t>
            </a:r>
            <a:r>
              <a:rPr lang="ko"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회전 방향과 수직으로 생긴 마모</a:t>
            </a:r>
            <a:endParaRPr sz="1700" b="1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lvl="0" indent="-3175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2A4351"/>
              </a:buClr>
              <a:buSzPts val="1400"/>
              <a:buFont typeface="Gowun Dodum"/>
              <a:buChar char="●"/>
            </a:pPr>
            <a:r>
              <a:rPr lang="ko" sz="18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Stains: </a:t>
            </a:r>
            <a:r>
              <a:rPr lang="ko"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변색되거나 녹슨 영역</a:t>
            </a:r>
            <a:endParaRPr sz="1700" b="1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16" name="Google Shape;316;p36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6"/>
          <p:cNvSpPr/>
          <p:nvPr/>
        </p:nvSpPr>
        <p:spPr>
          <a:xfrm>
            <a:off x="8125239" y="5054047"/>
            <a:ext cx="641100" cy="8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6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03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19" name="Google Shape;319;p36"/>
          <p:cNvSpPr txBox="1"/>
          <p:nvPr/>
        </p:nvSpPr>
        <p:spPr>
          <a:xfrm>
            <a:off x="971603" y="197395"/>
            <a:ext cx="352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데이터 이해와 분석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20" name="Google Shape;320;p36"/>
          <p:cNvSpPr txBox="1"/>
          <p:nvPr/>
        </p:nvSpPr>
        <p:spPr>
          <a:xfrm>
            <a:off x="699525" y="841975"/>
            <a:ext cx="6577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wun Dodum"/>
              <a:buChar char="-"/>
            </a:pPr>
            <a:r>
              <a:rPr lang="ko" sz="21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Targets: </a:t>
            </a:r>
            <a:r>
              <a:rPr lang="ko" sz="15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7개의 결함에 속할 확률을 출력하는 </a:t>
            </a:r>
            <a:r>
              <a:rPr lang="ko" sz="1500" b="1">
                <a:solidFill>
                  <a:srgbClr val="980000"/>
                </a:solidFill>
                <a:latin typeface="Gowun Dodum"/>
                <a:ea typeface="Gowun Dodum"/>
                <a:cs typeface="Gowun Dodum"/>
                <a:sym typeface="Gowun Dodum"/>
              </a:rPr>
              <a:t>Multi-Label 분류</a:t>
            </a:r>
            <a:endParaRPr sz="21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21" name="Google Shape;3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450" y="1108050"/>
            <a:ext cx="1907900" cy="19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1825" y="3105825"/>
            <a:ext cx="1766872" cy="176687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6"/>
          <p:cNvSpPr txBox="1"/>
          <p:nvPr/>
        </p:nvSpPr>
        <p:spPr>
          <a:xfrm>
            <a:off x="395478" y="3233550"/>
            <a:ext cx="6074400" cy="15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2A4351"/>
              </a:buClr>
              <a:buSzPts val="1400"/>
              <a:buFont typeface="Gowun Dodum"/>
              <a:buChar char="●"/>
            </a:pPr>
            <a:r>
              <a:rPr lang="ko" sz="18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Dirtiness: </a:t>
            </a:r>
            <a:r>
              <a:rPr lang="ko"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먼지나 오염된 영역</a:t>
            </a:r>
            <a:endParaRPr sz="1700" b="1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lvl="0" indent="-3175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2A4351"/>
              </a:buClr>
              <a:buSzPts val="1400"/>
              <a:buFont typeface="Gowun Dodum"/>
              <a:buChar char="●"/>
            </a:pPr>
            <a:r>
              <a:rPr lang="ko" sz="18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Bumps: </a:t>
            </a:r>
            <a:r>
              <a:rPr lang="ko"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표면에 솟아오른 부분 또는 돌출된 영역 </a:t>
            </a:r>
            <a:endParaRPr sz="1700" b="1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lvl="0" indent="-3175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2A4351"/>
              </a:buClr>
              <a:buSzPts val="1400"/>
              <a:buFont typeface="Gowun Dodum"/>
              <a:buChar char="●"/>
            </a:pPr>
            <a:r>
              <a:rPr lang="ko" sz="18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Other faults: </a:t>
            </a:r>
            <a:r>
              <a:rPr lang="ko"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그 외 기타 결함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7"/>
          <p:cNvSpPr/>
          <p:nvPr/>
        </p:nvSpPr>
        <p:spPr>
          <a:xfrm>
            <a:off x="8125239" y="5054047"/>
            <a:ext cx="641100" cy="8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7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03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32" name="Google Shape;332;p37"/>
          <p:cNvSpPr txBox="1"/>
          <p:nvPr/>
        </p:nvSpPr>
        <p:spPr>
          <a:xfrm>
            <a:off x="971603" y="197395"/>
            <a:ext cx="352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데이터 이해와 분석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699525" y="841975"/>
            <a:ext cx="783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wun Dodum"/>
              <a:buChar char="-"/>
            </a:pPr>
            <a:r>
              <a:rPr lang="ko" sz="21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Train set 타겟 분포</a:t>
            </a:r>
            <a:endParaRPr sz="21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34" name="Google Shape;3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9175"/>
            <a:ext cx="5377441" cy="351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850" y="1773300"/>
            <a:ext cx="3477876" cy="29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8125239" y="5054047"/>
            <a:ext cx="641100" cy="8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8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04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44" name="Google Shape;344;p38"/>
          <p:cNvSpPr txBox="1"/>
          <p:nvPr/>
        </p:nvSpPr>
        <p:spPr>
          <a:xfrm>
            <a:off x="971603" y="197395"/>
            <a:ext cx="352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전처리 및 특성공학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45" name="Google Shape;345;p38"/>
          <p:cNvSpPr txBox="1"/>
          <p:nvPr/>
        </p:nvSpPr>
        <p:spPr>
          <a:xfrm>
            <a:off x="410000" y="1525625"/>
            <a:ext cx="6081300" cy="87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>
                <a:srgbClr val="2A4351"/>
              </a:buClr>
              <a:buSzPts val="1700"/>
              <a:buFont typeface="Gowun Dodum"/>
              <a:buChar char="●"/>
            </a:pPr>
            <a:r>
              <a:rPr lang="ko"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Average_Luminosity: 평균 밝기 값 (밝기 총합 / 결함 면적)</a:t>
            </a:r>
            <a:endParaRPr sz="1700" b="1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46" name="Google Shape;346;p38"/>
          <p:cNvSpPr txBox="1"/>
          <p:nvPr/>
        </p:nvSpPr>
        <p:spPr>
          <a:xfrm>
            <a:off x="656225" y="824700"/>
            <a:ext cx="4548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wun Dodum"/>
              <a:buChar char="-"/>
            </a:pPr>
            <a:r>
              <a:rPr lang="ko" sz="21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파생 변수</a:t>
            </a:r>
            <a:endParaRPr sz="21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47" name="Google Shape;3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775" y="3889559"/>
            <a:ext cx="1644225" cy="1060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774" y="2462363"/>
            <a:ext cx="1644214" cy="11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4775" y="824702"/>
            <a:ext cx="1466196" cy="14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 txBox="1"/>
          <p:nvPr/>
        </p:nvSpPr>
        <p:spPr>
          <a:xfrm>
            <a:off x="410000" y="2405225"/>
            <a:ext cx="6081300" cy="981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Clr>
                <a:srgbClr val="2A4351"/>
              </a:buClr>
              <a:buSzPts val="1700"/>
              <a:buFont typeface="Gowun Dodum"/>
              <a:buChar char="●"/>
            </a:pPr>
            <a:r>
              <a:rPr lang="ko"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X_Range*Pixels_Areas: 결함의 X축 길이와 면적의 곱</a:t>
            </a:r>
            <a:endParaRPr sz="1700" b="1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52" name="Google Shape;352;p38"/>
          <p:cNvSpPr txBox="1"/>
          <p:nvPr/>
        </p:nvSpPr>
        <p:spPr>
          <a:xfrm>
            <a:off x="410000" y="3773400"/>
            <a:ext cx="6081300" cy="87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Clr>
                <a:srgbClr val="2A4351"/>
              </a:buClr>
              <a:buSzPts val="1700"/>
              <a:buFont typeface="Gowun Dodum"/>
              <a:buChar char="●"/>
            </a:pPr>
            <a:r>
              <a:rPr lang="ko"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Ratio_Length_Thickness: 컨베이어 길이 / 강판 두께</a:t>
            </a:r>
            <a:endParaRPr sz="1700" b="1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9"/>
          <p:cNvSpPr/>
          <p:nvPr/>
        </p:nvSpPr>
        <p:spPr>
          <a:xfrm>
            <a:off x="8125239" y="5054047"/>
            <a:ext cx="641100" cy="8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9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04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60" name="Google Shape;360;p39"/>
          <p:cNvSpPr txBox="1"/>
          <p:nvPr/>
        </p:nvSpPr>
        <p:spPr>
          <a:xfrm>
            <a:off x="971603" y="197395"/>
            <a:ext cx="352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전처리 및 특성공학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61" name="Google Shape;361;p39"/>
          <p:cNvSpPr txBox="1"/>
          <p:nvPr/>
        </p:nvSpPr>
        <p:spPr>
          <a:xfrm>
            <a:off x="699525" y="841975"/>
            <a:ext cx="7351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wun Dodum"/>
              <a:buChar char="-"/>
            </a:pPr>
            <a:r>
              <a:rPr lang="ko" sz="21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파생 변수: Average_Luminosity (밝기의 총합 / 면적)</a:t>
            </a:r>
            <a:endParaRPr sz="21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62" name="Google Shape;3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163" y="1486550"/>
            <a:ext cx="5697671" cy="351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0"/>
          <p:cNvSpPr/>
          <p:nvPr/>
        </p:nvSpPr>
        <p:spPr>
          <a:xfrm>
            <a:off x="8125239" y="5054047"/>
            <a:ext cx="641100" cy="8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0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04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71" name="Google Shape;371;p40"/>
          <p:cNvSpPr txBox="1"/>
          <p:nvPr/>
        </p:nvSpPr>
        <p:spPr>
          <a:xfrm>
            <a:off x="971603" y="197395"/>
            <a:ext cx="352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전처리 및 특성공학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72" name="Google Shape;372;p40"/>
          <p:cNvSpPr txBox="1"/>
          <p:nvPr/>
        </p:nvSpPr>
        <p:spPr>
          <a:xfrm>
            <a:off x="699525" y="841975"/>
            <a:ext cx="7998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wun Dodum"/>
              <a:buChar char="-"/>
            </a:pPr>
            <a:r>
              <a:rPr lang="ko" sz="21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파생 변수: X_Range*Pixels_Areas (X축 길이 x 면적)</a:t>
            </a:r>
            <a:endParaRPr sz="21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73" name="Google Shape;3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988" y="1486550"/>
            <a:ext cx="5678023" cy="351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1"/>
          <p:cNvSpPr/>
          <p:nvPr/>
        </p:nvSpPr>
        <p:spPr>
          <a:xfrm>
            <a:off x="8125239" y="5054047"/>
            <a:ext cx="641100" cy="8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1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04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82" name="Google Shape;382;p41"/>
          <p:cNvSpPr txBox="1"/>
          <p:nvPr/>
        </p:nvSpPr>
        <p:spPr>
          <a:xfrm>
            <a:off x="971603" y="197395"/>
            <a:ext cx="352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전처리 및 특성공학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83" name="Google Shape;383;p41"/>
          <p:cNvSpPr txBox="1"/>
          <p:nvPr/>
        </p:nvSpPr>
        <p:spPr>
          <a:xfrm>
            <a:off x="699525" y="841975"/>
            <a:ext cx="7863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wun Dodum"/>
              <a:buChar char="-"/>
            </a:pPr>
            <a:r>
              <a:rPr lang="ko" sz="21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파생 변수: Ratio_Length_Thickness (컨베이어 길이 / 강판 두께)</a:t>
            </a:r>
            <a:endParaRPr sz="21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84" name="Google Shape;3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263" y="1486550"/>
            <a:ext cx="5653465" cy="351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2"/>
          <p:cNvSpPr/>
          <p:nvPr/>
        </p:nvSpPr>
        <p:spPr>
          <a:xfrm>
            <a:off x="8125239" y="5054047"/>
            <a:ext cx="641100" cy="8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2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04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93" name="Google Shape;393;p42"/>
          <p:cNvSpPr txBox="1"/>
          <p:nvPr/>
        </p:nvSpPr>
        <p:spPr>
          <a:xfrm>
            <a:off x="971603" y="197395"/>
            <a:ext cx="352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전처리 및 특성공학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>
            <a:off x="2917031" y="3945699"/>
            <a:ext cx="4815000" cy="57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b="1" dirty="0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A4351"/>
              </a:buClr>
              <a:buSzPts val="1700"/>
              <a:buChar char="●"/>
            </a:pPr>
            <a:r>
              <a:rPr lang="ko" sz="1700" b="1" dirty="0">
                <a:solidFill>
                  <a:srgbClr val="2A4351"/>
                </a:solidFill>
              </a:rPr>
              <a:t>변수간의 복잡한 관계 학습  </a:t>
            </a:r>
            <a:endParaRPr sz="1700" b="1" dirty="0">
              <a:solidFill>
                <a:srgbClr val="2A4351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A4351"/>
              </a:buClr>
              <a:buSzPts val="1700"/>
              <a:buChar char="●"/>
            </a:pPr>
            <a:r>
              <a:rPr lang="ko" sz="1700" b="1" dirty="0">
                <a:solidFill>
                  <a:srgbClr val="2A4351"/>
                </a:solidFill>
              </a:rPr>
              <a:t>모델 분류 성능의 향상 </a:t>
            </a:r>
            <a:endParaRPr sz="1700" b="1" dirty="0">
              <a:solidFill>
                <a:srgbClr val="2A4351"/>
              </a:solidFill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700" b="1" dirty="0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95" name="Google Shape;395;p42"/>
          <p:cNvSpPr txBox="1"/>
          <p:nvPr/>
        </p:nvSpPr>
        <p:spPr>
          <a:xfrm>
            <a:off x="699525" y="760325"/>
            <a:ext cx="4548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wun Dodum"/>
              <a:buChar char="-"/>
            </a:pPr>
            <a:r>
              <a:rPr lang="ko" sz="21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Feature Engineering </a:t>
            </a:r>
            <a:endParaRPr sz="21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1250450" y="4231450"/>
            <a:ext cx="14352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</a:rPr>
              <a:t>기대효과 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937200" y="3484500"/>
            <a:ext cx="72696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dirty="0">
                <a:solidFill>
                  <a:schemeClr val="dk1"/>
                </a:solidFill>
                <a:highlight>
                  <a:srgbClr val="A4C2F4"/>
                </a:highlight>
              </a:rPr>
              <a:t>  상호 연관성이 존재하는 특성들을 통한 새로운 특성 생성</a:t>
            </a:r>
            <a:endParaRPr sz="2100" dirty="0">
              <a:solidFill>
                <a:schemeClr val="dk1"/>
              </a:solidFill>
              <a:highlight>
                <a:srgbClr val="A4C2F4"/>
              </a:highlight>
            </a:endParaRPr>
          </a:p>
        </p:txBody>
      </p:sp>
      <p:pic>
        <p:nvPicPr>
          <p:cNvPr id="398" name="Google Shape;3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45025"/>
            <a:ext cx="9144000" cy="183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3"/>
          <p:cNvSpPr/>
          <p:nvPr/>
        </p:nvSpPr>
        <p:spPr>
          <a:xfrm>
            <a:off x="8125239" y="5054047"/>
            <a:ext cx="641100" cy="8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3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04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07" name="Google Shape;407;p43"/>
          <p:cNvSpPr txBox="1"/>
          <p:nvPr/>
        </p:nvSpPr>
        <p:spPr>
          <a:xfrm>
            <a:off x="971603" y="197395"/>
            <a:ext cx="352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전처리 및 특성공학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08" name="Google Shape;408;p43"/>
          <p:cNvSpPr txBox="1"/>
          <p:nvPr/>
        </p:nvSpPr>
        <p:spPr>
          <a:xfrm>
            <a:off x="3447225" y="4104825"/>
            <a:ext cx="4815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lvl="0" indent="-336550" algn="just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A4351"/>
              </a:buClr>
              <a:buSzPts val="1700"/>
              <a:buChar char="●"/>
            </a:pPr>
            <a:r>
              <a:rPr lang="ko" sz="1700" b="1" dirty="0">
                <a:solidFill>
                  <a:srgbClr val="2A4351"/>
                </a:solidFill>
              </a:rPr>
              <a:t>다양한 모델링 접근 </a:t>
            </a:r>
            <a:endParaRPr sz="1700" b="1" dirty="0">
              <a:solidFill>
                <a:srgbClr val="2A4351"/>
              </a:solidFill>
            </a:endParaRPr>
          </a:p>
          <a:p>
            <a:pPr marL="457200" lvl="0" indent="0" algn="just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700" b="1" dirty="0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09" name="Google Shape;409;p43"/>
          <p:cNvSpPr txBox="1"/>
          <p:nvPr/>
        </p:nvSpPr>
        <p:spPr>
          <a:xfrm>
            <a:off x="699525" y="760325"/>
            <a:ext cx="4548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wun Dodum"/>
              <a:buChar char="-"/>
            </a:pPr>
            <a:r>
              <a:rPr lang="ko" sz="21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Clustering </a:t>
            </a:r>
            <a:endParaRPr sz="21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5125"/>
            <a:ext cx="9144000" cy="20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5087" y="760325"/>
            <a:ext cx="2833825" cy="27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3"/>
          <p:cNvSpPr txBox="1"/>
          <p:nvPr/>
        </p:nvSpPr>
        <p:spPr>
          <a:xfrm>
            <a:off x="1865442" y="4182898"/>
            <a:ext cx="14352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dirty="0">
                <a:solidFill>
                  <a:schemeClr val="dk1"/>
                </a:solidFill>
              </a:rPr>
              <a:t>기대효과 </a:t>
            </a:r>
            <a:endParaRPr sz="2100" dirty="0">
              <a:solidFill>
                <a:schemeClr val="dk1"/>
              </a:solidFill>
            </a:endParaRPr>
          </a:p>
        </p:txBody>
      </p:sp>
      <p:sp>
        <p:nvSpPr>
          <p:cNvPr id="413" name="Google Shape;413;p43"/>
          <p:cNvSpPr txBox="1"/>
          <p:nvPr/>
        </p:nvSpPr>
        <p:spPr>
          <a:xfrm>
            <a:off x="1608000" y="3533325"/>
            <a:ext cx="5928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highlight>
                  <a:srgbClr val="A4C2F4"/>
                </a:highlight>
              </a:rPr>
              <a:t>강판의 주요 특성들을 이용한 클러스터링 수행 </a:t>
            </a:r>
            <a:endParaRPr sz="2100">
              <a:solidFill>
                <a:schemeClr val="dk1"/>
              </a:solidFill>
              <a:highlight>
                <a:srgbClr val="A4C2F4"/>
              </a:highlight>
            </a:endParaRPr>
          </a:p>
        </p:txBody>
      </p:sp>
      <p:pic>
        <p:nvPicPr>
          <p:cNvPr id="414" name="Google Shape;41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4"/>
          <p:cNvSpPr/>
          <p:nvPr/>
        </p:nvSpPr>
        <p:spPr>
          <a:xfrm>
            <a:off x="8125239" y="5054047"/>
            <a:ext cx="641100" cy="8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4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04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22" name="Google Shape;422;p44"/>
          <p:cNvSpPr txBox="1"/>
          <p:nvPr/>
        </p:nvSpPr>
        <p:spPr>
          <a:xfrm>
            <a:off x="971603" y="197395"/>
            <a:ext cx="352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전처리 및 특성공학</a:t>
            </a:r>
            <a:endParaRPr sz="1100" b="1"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23" name="Google Shape;4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412" y="1366925"/>
            <a:ext cx="6007175" cy="205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4"/>
          <p:cNvSpPr txBox="1"/>
          <p:nvPr/>
        </p:nvSpPr>
        <p:spPr>
          <a:xfrm>
            <a:off x="1186138" y="3581350"/>
            <a:ext cx="74040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highlight>
                  <a:srgbClr val="A4C2F4"/>
                </a:highlight>
              </a:rPr>
              <a:t>왜곡된 분포를 형성하는 Feature에 대해 log 스케일 적용 </a:t>
            </a:r>
            <a:endParaRPr sz="2100">
              <a:solidFill>
                <a:schemeClr val="dk1"/>
              </a:solidFill>
              <a:highlight>
                <a:srgbClr val="A4C2F4"/>
              </a:highlight>
            </a:endParaRPr>
          </a:p>
        </p:txBody>
      </p:sp>
      <p:pic>
        <p:nvPicPr>
          <p:cNvPr id="425" name="Google Shape;42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12175"/>
            <a:ext cx="9143999" cy="1219338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2622600" y="4182700"/>
            <a:ext cx="53340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ko" sz="2100">
                <a:solidFill>
                  <a:schemeClr val="dk1"/>
                </a:solidFill>
              </a:rPr>
              <a:t>데이터 분포 정규화 및 스케일 조정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ko" sz="2100">
                <a:solidFill>
                  <a:schemeClr val="dk1"/>
                </a:solidFill>
              </a:rPr>
              <a:t>이상치의 영향 감소  </a:t>
            </a:r>
            <a:endParaRPr sz="21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</p:txBody>
      </p:sp>
      <p:sp>
        <p:nvSpPr>
          <p:cNvPr id="427" name="Google Shape;427;p44"/>
          <p:cNvSpPr txBox="1"/>
          <p:nvPr/>
        </p:nvSpPr>
        <p:spPr>
          <a:xfrm>
            <a:off x="1187400" y="4363600"/>
            <a:ext cx="14352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</a:rPr>
              <a:t>기대효과 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428" name="Google Shape;42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4"/>
          <p:cNvSpPr txBox="1"/>
          <p:nvPr/>
        </p:nvSpPr>
        <p:spPr>
          <a:xfrm>
            <a:off x="699525" y="760325"/>
            <a:ext cx="4548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wun Dodum"/>
              <a:buChar char="-"/>
            </a:pPr>
            <a:r>
              <a:rPr lang="ko" sz="21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Log Scaling </a:t>
            </a:r>
            <a:endParaRPr sz="21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 sz="21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5"/>
          <p:cNvSpPr/>
          <p:nvPr/>
        </p:nvSpPr>
        <p:spPr>
          <a:xfrm>
            <a:off x="8125239" y="5054047"/>
            <a:ext cx="641100" cy="8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5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04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37" name="Google Shape;437;p45"/>
          <p:cNvSpPr txBox="1"/>
          <p:nvPr/>
        </p:nvSpPr>
        <p:spPr>
          <a:xfrm>
            <a:off x="971603" y="197395"/>
            <a:ext cx="352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전처리 및 특성공학</a:t>
            </a:r>
            <a:endParaRPr sz="1100" b="1"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38" name="Google Shape;4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773" y="1236550"/>
            <a:ext cx="4114877" cy="2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50" y="1236550"/>
            <a:ext cx="3590425" cy="2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125" y="1943788"/>
            <a:ext cx="8815749" cy="1056063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5"/>
          <p:cNvSpPr txBox="1"/>
          <p:nvPr/>
        </p:nvSpPr>
        <p:spPr>
          <a:xfrm>
            <a:off x="1952250" y="3680525"/>
            <a:ext cx="52395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highlight>
                  <a:srgbClr val="A4C2F4"/>
                </a:highlight>
              </a:rPr>
              <a:t>Feature importance를 고려한 feature 제거 </a:t>
            </a:r>
            <a:endParaRPr sz="2100">
              <a:solidFill>
                <a:schemeClr val="dk1"/>
              </a:solidFill>
              <a:highlight>
                <a:srgbClr val="A4C2F4"/>
              </a:highlight>
            </a:endParaRPr>
          </a:p>
        </p:txBody>
      </p:sp>
      <p:sp>
        <p:nvSpPr>
          <p:cNvPr id="442" name="Google Shape;442;p45"/>
          <p:cNvSpPr txBox="1"/>
          <p:nvPr/>
        </p:nvSpPr>
        <p:spPr>
          <a:xfrm>
            <a:off x="2512350" y="4258900"/>
            <a:ext cx="13434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</a:rPr>
              <a:t>기대효과 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43" name="Google Shape;443;p45"/>
          <p:cNvSpPr txBox="1"/>
          <p:nvPr/>
        </p:nvSpPr>
        <p:spPr>
          <a:xfrm>
            <a:off x="3947550" y="4182700"/>
            <a:ext cx="26841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ko" sz="2100">
                <a:solidFill>
                  <a:schemeClr val="dk1"/>
                </a:solidFill>
              </a:rPr>
              <a:t>모델 복잡도 감소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ko" sz="2100">
                <a:solidFill>
                  <a:schemeClr val="dk1"/>
                </a:solidFill>
              </a:rPr>
              <a:t>다중공선성 감소  </a:t>
            </a:r>
            <a:endParaRPr sz="21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</p:txBody>
      </p:sp>
      <p:pic>
        <p:nvPicPr>
          <p:cNvPr id="444" name="Google Shape;44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5"/>
          <p:cNvSpPr txBox="1"/>
          <p:nvPr/>
        </p:nvSpPr>
        <p:spPr>
          <a:xfrm>
            <a:off x="699525" y="760325"/>
            <a:ext cx="4548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wun Dodum"/>
              <a:buChar char="-"/>
            </a:pPr>
            <a:r>
              <a:rPr lang="ko" sz="21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Drop Features </a:t>
            </a:r>
            <a:endParaRPr sz="21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 sz="21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1410300" y="1228025"/>
            <a:ext cx="6306300" cy="318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646042" y="672755"/>
                </a:moveTo>
                <a:lnTo>
                  <a:pt x="646042" y="6185245"/>
                </a:lnTo>
                <a:lnTo>
                  <a:pt x="11539330" y="6185245"/>
                </a:lnTo>
                <a:lnTo>
                  <a:pt x="11539330" y="67275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7366225" y="507350"/>
            <a:ext cx="759300" cy="831000"/>
          </a:xfrm>
          <a:prstGeom prst="rect">
            <a:avLst/>
          </a:prstGeom>
          <a:solidFill>
            <a:schemeClr val="accent6">
              <a:alpha val="8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7783025" y="1492674"/>
            <a:ext cx="868800" cy="831000"/>
          </a:xfrm>
          <a:prstGeom prst="rect">
            <a:avLst/>
          </a:prstGeom>
          <a:solidFill>
            <a:schemeClr val="accent3">
              <a:alpha val="8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4935251" y="2406134"/>
            <a:ext cx="140807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90" name="Google Shape;190;p28"/>
          <p:cNvSpPr txBox="1"/>
          <p:nvPr/>
        </p:nvSpPr>
        <p:spPr>
          <a:xfrm>
            <a:off x="3080975" y="2098575"/>
            <a:ext cx="1925700" cy="10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Gowun Dodum"/>
                <a:ea typeface="Gowun Dodum"/>
                <a:cs typeface="Gowun Dodum"/>
                <a:sym typeface="Gowun Dodum"/>
              </a:rPr>
              <a:t>윤기웅</a:t>
            </a: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Gowun Dodum"/>
                <a:ea typeface="Gowun Dodum"/>
                <a:cs typeface="Gowun Dodum"/>
                <a:sym typeface="Gowun Dodum"/>
              </a:rPr>
              <a:t>보고서 작성 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Gowun Dodum"/>
                <a:ea typeface="Gowun Dodum"/>
                <a:cs typeface="Gowun Dodum"/>
                <a:sym typeface="Gowun Dodum"/>
              </a:rPr>
              <a:t>AI Modeling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825" y="2039550"/>
            <a:ext cx="1123124" cy="11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362" y="2068452"/>
            <a:ext cx="1065275" cy="106529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5994563" y="2098588"/>
            <a:ext cx="1735500" cy="10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Gowun Dodum"/>
                <a:ea typeface="Gowun Dodum"/>
                <a:cs typeface="Gowun Dodum"/>
                <a:sym typeface="Gowun Dodum"/>
              </a:rPr>
              <a:t>박성진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Gowun Dodum"/>
                <a:ea typeface="Gowun Dodum"/>
                <a:cs typeface="Gowun Dodum"/>
                <a:sym typeface="Gowun Dodum"/>
              </a:rPr>
              <a:t>보고서 작성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Gowun Dodum"/>
                <a:ea typeface="Gowun Dodum"/>
                <a:cs typeface="Gowun Dodum"/>
                <a:sym typeface="Gowun Dodum"/>
              </a:rPr>
              <a:t>데이터 분석</a:t>
            </a:r>
            <a:endParaRPr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1131425" y="647473"/>
            <a:ext cx="368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Gowun Dodum"/>
                <a:ea typeface="Gowun Dodum"/>
                <a:cs typeface="Gowun Dodum"/>
                <a:sym typeface="Gowun Dodum"/>
              </a:rPr>
              <a:t>데이터마이닝</a:t>
            </a:r>
            <a:endParaRPr sz="2000"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cxnSp>
        <p:nvCxnSpPr>
          <p:cNvPr id="195" name="Google Shape;195;p28"/>
          <p:cNvCxnSpPr>
            <a:stCxn id="185" idx="1"/>
          </p:cNvCxnSpPr>
          <p:nvPr/>
        </p:nvCxnSpPr>
        <p:spPr>
          <a:xfrm>
            <a:off x="1410300" y="2821625"/>
            <a:ext cx="0" cy="0"/>
          </a:xfrm>
          <a:prstGeom prst="straightConnector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8"/>
          <p:cNvCxnSpPr/>
          <p:nvPr/>
        </p:nvCxnSpPr>
        <p:spPr>
          <a:xfrm rot="10800000" flipH="1">
            <a:off x="1191825" y="4415229"/>
            <a:ext cx="6306300" cy="27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8"/>
          <p:cNvCxnSpPr/>
          <p:nvPr/>
        </p:nvCxnSpPr>
        <p:spPr>
          <a:xfrm>
            <a:off x="4572000" y="1228025"/>
            <a:ext cx="0" cy="3187200"/>
          </a:xfrm>
          <a:prstGeom prst="straightConnector1">
            <a:avLst/>
          </a:prstGeom>
          <a:solidFill>
            <a:schemeClr val="lt2"/>
          </a:solidFill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6"/>
          <p:cNvSpPr/>
          <p:nvPr/>
        </p:nvSpPr>
        <p:spPr>
          <a:xfrm>
            <a:off x="8125239" y="5054047"/>
            <a:ext cx="641100" cy="8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46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05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53" name="Google Shape;453;p46"/>
          <p:cNvSpPr txBox="1"/>
          <p:nvPr/>
        </p:nvSpPr>
        <p:spPr>
          <a:xfrm>
            <a:off x="971599" y="197400"/>
            <a:ext cx="4500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모델링 </a:t>
            </a:r>
            <a:endParaRPr sz="27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54" name="Google Shape;454;p46"/>
          <p:cNvSpPr/>
          <p:nvPr/>
        </p:nvSpPr>
        <p:spPr>
          <a:xfrm>
            <a:off x="285900" y="1063975"/>
            <a:ext cx="8572200" cy="314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6"/>
          <p:cNvSpPr txBox="1"/>
          <p:nvPr/>
        </p:nvSpPr>
        <p:spPr>
          <a:xfrm>
            <a:off x="410000" y="1329825"/>
            <a:ext cx="1135800" cy="745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Train Data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56" name="Google Shape;456;p46"/>
          <p:cNvSpPr txBox="1"/>
          <p:nvPr/>
        </p:nvSpPr>
        <p:spPr>
          <a:xfrm>
            <a:off x="1257274" y="2944625"/>
            <a:ext cx="1410300" cy="702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Feature Engineering 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57" name="Google Shape;457;p46"/>
          <p:cNvSpPr txBox="1"/>
          <p:nvPr/>
        </p:nvSpPr>
        <p:spPr>
          <a:xfrm>
            <a:off x="3795000" y="1188325"/>
            <a:ext cx="1554000" cy="289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</a:rPr>
              <a:t> Ensemble 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</p:txBody>
      </p:sp>
      <p:sp>
        <p:nvSpPr>
          <p:cNvPr id="458" name="Google Shape;458;p46"/>
          <p:cNvSpPr txBox="1"/>
          <p:nvPr/>
        </p:nvSpPr>
        <p:spPr>
          <a:xfrm>
            <a:off x="3938700" y="1705238"/>
            <a:ext cx="1266600" cy="4560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Xgboost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59" name="Google Shape;459;p46"/>
          <p:cNvSpPr txBox="1"/>
          <p:nvPr/>
        </p:nvSpPr>
        <p:spPr>
          <a:xfrm>
            <a:off x="3938700" y="2287000"/>
            <a:ext cx="1266600" cy="4560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Catboost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60" name="Google Shape;460;p46"/>
          <p:cNvSpPr txBox="1"/>
          <p:nvPr/>
        </p:nvSpPr>
        <p:spPr>
          <a:xfrm>
            <a:off x="3938700" y="2889788"/>
            <a:ext cx="1266600" cy="4560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LightGBM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61" name="Google Shape;461;p46"/>
          <p:cNvSpPr txBox="1"/>
          <p:nvPr/>
        </p:nvSpPr>
        <p:spPr>
          <a:xfrm>
            <a:off x="3938700" y="3492600"/>
            <a:ext cx="1266600" cy="4560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</a:rPr>
              <a:t>HGBC 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6108500" y="1403775"/>
            <a:ext cx="1135800" cy="523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OOF CV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7244300" y="2953575"/>
            <a:ext cx="1266600" cy="745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Defect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Prediction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64" name="Google Shape;464;p46"/>
          <p:cNvSpPr/>
          <p:nvPr/>
        </p:nvSpPr>
        <p:spPr>
          <a:xfrm rot="3995410">
            <a:off x="1000856" y="2267732"/>
            <a:ext cx="641069" cy="48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  <p:sp>
        <p:nvSpPr>
          <p:cNvPr id="465" name="Google Shape;465;p46"/>
          <p:cNvSpPr/>
          <p:nvPr/>
        </p:nvSpPr>
        <p:spPr>
          <a:xfrm rot="-2154070">
            <a:off x="2729887" y="2514116"/>
            <a:ext cx="841080" cy="4848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6"/>
          <p:cNvSpPr/>
          <p:nvPr/>
        </p:nvSpPr>
        <p:spPr>
          <a:xfrm rot="3581252">
            <a:off x="6852306" y="2198002"/>
            <a:ext cx="905262" cy="48483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6"/>
          <p:cNvSpPr/>
          <p:nvPr/>
        </p:nvSpPr>
        <p:spPr>
          <a:xfrm rot="-2154070">
            <a:off x="5411312" y="2053841"/>
            <a:ext cx="841080" cy="4848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8" name="Google Shape;4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7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7"/>
          <p:cNvSpPr/>
          <p:nvPr/>
        </p:nvSpPr>
        <p:spPr>
          <a:xfrm>
            <a:off x="8125239" y="5054047"/>
            <a:ext cx="641100" cy="8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7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05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76" name="Google Shape;476;p47"/>
          <p:cNvSpPr txBox="1"/>
          <p:nvPr/>
        </p:nvSpPr>
        <p:spPr>
          <a:xfrm>
            <a:off x="971599" y="197400"/>
            <a:ext cx="4500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모델링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77" name="Google Shape;4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7"/>
          <p:cNvSpPr txBox="1"/>
          <p:nvPr/>
        </p:nvSpPr>
        <p:spPr>
          <a:xfrm>
            <a:off x="368200" y="1590825"/>
            <a:ext cx="3223800" cy="26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ko" sz="2100">
                <a:solidFill>
                  <a:schemeClr val="dk1"/>
                </a:solidFill>
              </a:rPr>
              <a:t>Decision Tree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ko" sz="2100">
                <a:solidFill>
                  <a:schemeClr val="dk1"/>
                </a:solidFill>
              </a:rPr>
              <a:t>Random Forest 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ko" sz="2100">
                <a:solidFill>
                  <a:schemeClr val="dk1"/>
                </a:solidFill>
              </a:rPr>
              <a:t>LightGBM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ko" sz="2100">
                <a:solidFill>
                  <a:schemeClr val="dk1"/>
                </a:solidFill>
              </a:rPr>
              <a:t>XGBoost 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ko" sz="2100">
                <a:solidFill>
                  <a:schemeClr val="dk1"/>
                </a:solidFill>
              </a:rPr>
              <a:t>CatBoost 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ko" sz="2100">
                <a:solidFill>
                  <a:schemeClr val="dk1"/>
                </a:solidFill>
              </a:rPr>
              <a:t>HistGradientBoosting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ko" sz="2100">
                <a:solidFill>
                  <a:schemeClr val="dk1"/>
                </a:solidFill>
              </a:rPr>
              <a:t>KNN 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79" name="Google Shape;479;p47"/>
          <p:cNvSpPr/>
          <p:nvPr/>
        </p:nvSpPr>
        <p:spPr>
          <a:xfrm>
            <a:off x="3790775" y="2260350"/>
            <a:ext cx="1062300" cy="62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7"/>
          <p:cNvSpPr txBox="1"/>
          <p:nvPr/>
        </p:nvSpPr>
        <p:spPr>
          <a:xfrm>
            <a:off x="5552000" y="1669950"/>
            <a:ext cx="3223800" cy="18438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ko" sz="2100">
                <a:solidFill>
                  <a:schemeClr val="dk1"/>
                </a:solidFill>
              </a:rPr>
              <a:t>LightGBM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ko" sz="2100">
                <a:solidFill>
                  <a:schemeClr val="dk1"/>
                </a:solidFill>
              </a:rPr>
              <a:t>XGBoost 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ko" sz="2100">
                <a:solidFill>
                  <a:schemeClr val="dk1"/>
                </a:solidFill>
              </a:rPr>
              <a:t>CatBoost 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ko" sz="2100">
                <a:solidFill>
                  <a:schemeClr val="dk1"/>
                </a:solidFill>
              </a:rPr>
              <a:t>HistGradientBoosting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81" name="Google Shape;481;p47"/>
          <p:cNvSpPr txBox="1"/>
          <p:nvPr/>
        </p:nvSpPr>
        <p:spPr>
          <a:xfrm>
            <a:off x="3415925" y="3007300"/>
            <a:ext cx="1964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</a:rPr>
              <a:t>분류 성능 확인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82" name="Google Shape;482;p47"/>
          <p:cNvSpPr txBox="1"/>
          <p:nvPr/>
        </p:nvSpPr>
        <p:spPr>
          <a:xfrm>
            <a:off x="699525" y="760325"/>
            <a:ext cx="4548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wun Dodum"/>
              <a:buChar char="-"/>
            </a:pPr>
            <a:r>
              <a:rPr lang="ko" sz="21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Models We Used</a:t>
            </a:r>
            <a:endParaRPr sz="21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 sz="21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8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8"/>
          <p:cNvSpPr/>
          <p:nvPr/>
        </p:nvSpPr>
        <p:spPr>
          <a:xfrm>
            <a:off x="8125239" y="5054047"/>
            <a:ext cx="641100" cy="8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8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05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90" name="Google Shape;490;p48"/>
          <p:cNvSpPr txBox="1"/>
          <p:nvPr/>
        </p:nvSpPr>
        <p:spPr>
          <a:xfrm>
            <a:off x="971599" y="197400"/>
            <a:ext cx="4500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모델링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91" name="Google Shape;4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124" y="1491849"/>
            <a:ext cx="5547824" cy="308542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8"/>
          <p:cNvSpPr txBox="1"/>
          <p:nvPr/>
        </p:nvSpPr>
        <p:spPr>
          <a:xfrm>
            <a:off x="699525" y="760325"/>
            <a:ext cx="4548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wun Dodum"/>
              <a:buChar char="-"/>
            </a:pPr>
            <a:r>
              <a:rPr lang="ko" sz="21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Hyperparameter optimization </a:t>
            </a:r>
            <a:endParaRPr sz="21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endParaRPr sz="21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94" name="Google Shape;49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2" y="2458600"/>
            <a:ext cx="1937724" cy="129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9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9"/>
          <p:cNvSpPr/>
          <p:nvPr/>
        </p:nvSpPr>
        <p:spPr>
          <a:xfrm>
            <a:off x="8125239" y="5054047"/>
            <a:ext cx="641100" cy="8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9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05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02" name="Google Shape;502;p49"/>
          <p:cNvSpPr txBox="1"/>
          <p:nvPr/>
        </p:nvSpPr>
        <p:spPr>
          <a:xfrm>
            <a:off x="971599" y="197400"/>
            <a:ext cx="4500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모델링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03" name="Google Shape;5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9"/>
          <p:cNvSpPr txBox="1"/>
          <p:nvPr/>
        </p:nvSpPr>
        <p:spPr>
          <a:xfrm>
            <a:off x="699525" y="760325"/>
            <a:ext cx="4548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wun Dodum"/>
              <a:buChar char="-"/>
            </a:pPr>
            <a:r>
              <a:rPr lang="ko" sz="21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K-Fold Cross Validation  </a:t>
            </a:r>
            <a:endParaRPr sz="21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05" name="Google Shape;50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462" y="1323250"/>
            <a:ext cx="6373075" cy="29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9"/>
          <p:cNvSpPr txBox="1"/>
          <p:nvPr/>
        </p:nvSpPr>
        <p:spPr>
          <a:xfrm>
            <a:off x="1385450" y="4381725"/>
            <a:ext cx="34071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12121"/>
                </a:solidFill>
                <a:highlight>
                  <a:srgbClr val="FFFFFF"/>
                </a:highlight>
              </a:rPr>
              <a:t>Image source: sqlrelease.com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0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50"/>
          <p:cNvSpPr/>
          <p:nvPr/>
        </p:nvSpPr>
        <p:spPr>
          <a:xfrm>
            <a:off x="8125239" y="5054047"/>
            <a:ext cx="641100" cy="8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50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05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14" name="Google Shape;514;p50"/>
          <p:cNvSpPr txBox="1"/>
          <p:nvPr/>
        </p:nvSpPr>
        <p:spPr>
          <a:xfrm>
            <a:off x="971599" y="197400"/>
            <a:ext cx="4500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모델링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15" name="Google Shape;5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0"/>
          <p:cNvSpPr txBox="1"/>
          <p:nvPr/>
        </p:nvSpPr>
        <p:spPr>
          <a:xfrm>
            <a:off x="699525" y="760325"/>
            <a:ext cx="4548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wun Dodum"/>
              <a:buChar char="-"/>
            </a:pPr>
            <a:r>
              <a:rPr lang="ko" sz="21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Stratified K-Fold Cross Validation  </a:t>
            </a:r>
            <a:endParaRPr sz="21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17" name="Google Shape;51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5787" y="1245125"/>
            <a:ext cx="6032425" cy="3084624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0"/>
          <p:cNvSpPr txBox="1"/>
          <p:nvPr/>
        </p:nvSpPr>
        <p:spPr>
          <a:xfrm>
            <a:off x="1555775" y="4403100"/>
            <a:ext cx="37050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12121"/>
                </a:solidFill>
                <a:highlight>
                  <a:srgbClr val="FFFFFF"/>
                </a:highlight>
              </a:rPr>
              <a:t>Image source: dataaspirant.com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1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1"/>
          <p:cNvSpPr/>
          <p:nvPr/>
        </p:nvSpPr>
        <p:spPr>
          <a:xfrm>
            <a:off x="8125239" y="5054047"/>
            <a:ext cx="641100" cy="8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51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05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26" name="Google Shape;526;p51"/>
          <p:cNvSpPr txBox="1"/>
          <p:nvPr/>
        </p:nvSpPr>
        <p:spPr>
          <a:xfrm>
            <a:off x="971599" y="197400"/>
            <a:ext cx="4500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모델링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27" name="Google Shape;5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1"/>
          <p:cNvSpPr txBox="1"/>
          <p:nvPr/>
        </p:nvSpPr>
        <p:spPr>
          <a:xfrm>
            <a:off x="699525" y="684125"/>
            <a:ext cx="4548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wun Dodum"/>
              <a:buChar char="-"/>
            </a:pPr>
            <a:r>
              <a:rPr lang="ko" sz="21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ROC-AUC Scores  </a:t>
            </a:r>
            <a:endParaRPr sz="21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29" name="Google Shape;52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375" y="1232900"/>
            <a:ext cx="4474850" cy="35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5650" y="4217600"/>
            <a:ext cx="561600" cy="5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5650" y="3786750"/>
            <a:ext cx="561600" cy="5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5650" y="3304150"/>
            <a:ext cx="561600" cy="5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5650" y="2797125"/>
            <a:ext cx="561600" cy="5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2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2"/>
          <p:cNvSpPr/>
          <p:nvPr/>
        </p:nvSpPr>
        <p:spPr>
          <a:xfrm>
            <a:off x="8125239" y="5054047"/>
            <a:ext cx="641100" cy="8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52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05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41" name="Google Shape;541;p52"/>
          <p:cNvSpPr txBox="1"/>
          <p:nvPr/>
        </p:nvSpPr>
        <p:spPr>
          <a:xfrm>
            <a:off x="971599" y="197400"/>
            <a:ext cx="4500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모델링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42" name="Google Shape;5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812" y="1039962"/>
            <a:ext cx="3028950" cy="1412337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839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3" name="Google Shape;54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812" y="2810050"/>
            <a:ext cx="3028950" cy="1563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839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4" name="Google Shape;54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8213" y="2784425"/>
            <a:ext cx="3071400" cy="1563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839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5" name="Google Shape;54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8237" y="1008338"/>
            <a:ext cx="3028950" cy="1449925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839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6" name="Google Shape;546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3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3"/>
          <p:cNvSpPr/>
          <p:nvPr/>
        </p:nvSpPr>
        <p:spPr>
          <a:xfrm>
            <a:off x="8125239" y="5054047"/>
            <a:ext cx="641100" cy="8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3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05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54" name="Google Shape;554;p53"/>
          <p:cNvSpPr txBox="1"/>
          <p:nvPr/>
        </p:nvSpPr>
        <p:spPr>
          <a:xfrm>
            <a:off x="971599" y="197400"/>
            <a:ext cx="4500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모델링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55" name="Google Shape;5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3"/>
          <p:cNvPicPr preferRelativeResize="0"/>
          <p:nvPr/>
        </p:nvPicPr>
        <p:blipFill rotWithShape="1">
          <a:blip r:embed="rId4">
            <a:alphaModFix/>
          </a:blip>
          <a:srcRect l="3540" r="-3539"/>
          <a:stretch/>
        </p:blipFill>
        <p:spPr>
          <a:xfrm>
            <a:off x="798726" y="1813637"/>
            <a:ext cx="3359899" cy="1966125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839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7" name="Google Shape;55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0973" y="1300700"/>
            <a:ext cx="3644301" cy="313485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3"/>
          <p:cNvSpPr txBox="1"/>
          <p:nvPr/>
        </p:nvSpPr>
        <p:spPr>
          <a:xfrm>
            <a:off x="735225" y="713725"/>
            <a:ext cx="5781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Gowun Dodum"/>
              <a:buChar char="-"/>
            </a:pPr>
            <a:r>
              <a:rPr lang="ko" sz="2100" b="1">
                <a:latin typeface="Gowun Dodum"/>
                <a:ea typeface="Gowun Dodum"/>
                <a:cs typeface="Gowun Dodum"/>
                <a:sym typeface="Gowun Dodum"/>
              </a:rPr>
              <a:t>Different Model weights for each Labels </a:t>
            </a:r>
            <a:endParaRPr sz="2100" b="1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4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4"/>
          <p:cNvSpPr/>
          <p:nvPr/>
        </p:nvSpPr>
        <p:spPr>
          <a:xfrm>
            <a:off x="8125239" y="5054047"/>
            <a:ext cx="641100" cy="8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4"/>
          <p:cNvSpPr txBox="1"/>
          <p:nvPr/>
        </p:nvSpPr>
        <p:spPr>
          <a:xfrm>
            <a:off x="735225" y="713725"/>
            <a:ext cx="5781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Gowun Dodum"/>
              <a:buChar char="-"/>
            </a:pPr>
            <a:r>
              <a:rPr lang="ko" sz="2100" b="1">
                <a:latin typeface="Gowun Dodum"/>
                <a:ea typeface="Gowun Dodum"/>
                <a:cs typeface="Gowun Dodum"/>
                <a:sym typeface="Gowun Dodum"/>
              </a:rPr>
              <a:t>Different Model weights for each Labels </a:t>
            </a:r>
            <a:endParaRPr sz="2100"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66" name="Google Shape;566;p54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05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67" name="Google Shape;567;p54"/>
          <p:cNvSpPr txBox="1"/>
          <p:nvPr/>
        </p:nvSpPr>
        <p:spPr>
          <a:xfrm>
            <a:off x="971599" y="197400"/>
            <a:ext cx="4500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모델링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68" name="Google Shape;5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99" y="1324450"/>
            <a:ext cx="6618001" cy="33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975" y="1324450"/>
            <a:ext cx="3694050" cy="32974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0" name="Google Shape;57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5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5"/>
          <p:cNvSpPr/>
          <p:nvPr/>
        </p:nvSpPr>
        <p:spPr>
          <a:xfrm>
            <a:off x="8125239" y="5054047"/>
            <a:ext cx="641100" cy="8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5"/>
          <p:cNvSpPr txBox="1"/>
          <p:nvPr/>
        </p:nvSpPr>
        <p:spPr>
          <a:xfrm>
            <a:off x="735233" y="713719"/>
            <a:ext cx="4210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Gowun Dodum"/>
                <a:ea typeface="Gowun Dodum"/>
                <a:cs typeface="Gowun Dodum"/>
                <a:sym typeface="Gowun Dodum"/>
              </a:rPr>
              <a:t>Private Score: 0.88905</a:t>
            </a:r>
            <a:endParaRPr sz="1600" b="1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78" name="Google Shape;578;p55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06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79" name="Google Shape;579;p55"/>
          <p:cNvSpPr txBox="1"/>
          <p:nvPr/>
        </p:nvSpPr>
        <p:spPr>
          <a:xfrm>
            <a:off x="971599" y="197400"/>
            <a:ext cx="4500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결과 	</a:t>
            </a:r>
            <a:endParaRPr sz="27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80" name="Google Shape;580;p55"/>
          <p:cNvSpPr/>
          <p:nvPr/>
        </p:nvSpPr>
        <p:spPr>
          <a:xfrm>
            <a:off x="305475" y="1334875"/>
            <a:ext cx="4549200" cy="63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KeyPoint 1 : 데이터 전처리, Feature Engineering </a:t>
            </a:r>
            <a:endParaRPr/>
          </a:p>
        </p:txBody>
      </p:sp>
      <p:sp>
        <p:nvSpPr>
          <p:cNvPr id="581" name="Google Shape;581;p55"/>
          <p:cNvSpPr/>
          <p:nvPr/>
        </p:nvSpPr>
        <p:spPr>
          <a:xfrm>
            <a:off x="305600" y="2164800"/>
            <a:ext cx="4549200" cy="63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KeyPoint 2 : OOF를 통한 과적합 방지 및 성능 평가 </a:t>
            </a:r>
            <a:endParaRPr/>
          </a:p>
        </p:txBody>
      </p:sp>
      <p:sp>
        <p:nvSpPr>
          <p:cNvPr id="582" name="Google Shape;582;p55"/>
          <p:cNvSpPr/>
          <p:nvPr/>
        </p:nvSpPr>
        <p:spPr>
          <a:xfrm>
            <a:off x="305600" y="2948175"/>
            <a:ext cx="4549200" cy="63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KeyPoint 3 : Target Class 마다 적합한 모델 가중치 적용 </a:t>
            </a:r>
            <a:endParaRPr/>
          </a:p>
        </p:txBody>
      </p:sp>
      <p:sp>
        <p:nvSpPr>
          <p:cNvPr id="583" name="Google Shape;583;p55"/>
          <p:cNvSpPr/>
          <p:nvPr/>
        </p:nvSpPr>
        <p:spPr>
          <a:xfrm>
            <a:off x="1778900" y="3661775"/>
            <a:ext cx="930900" cy="431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55"/>
          <p:cNvSpPr/>
          <p:nvPr/>
        </p:nvSpPr>
        <p:spPr>
          <a:xfrm>
            <a:off x="305600" y="4166575"/>
            <a:ext cx="4549200" cy="63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Result : 일반화 된 강건한 모델 </a:t>
            </a:r>
            <a:endParaRPr/>
          </a:p>
        </p:txBody>
      </p:sp>
      <p:sp>
        <p:nvSpPr>
          <p:cNvPr id="585" name="Google Shape;585;p55"/>
          <p:cNvSpPr txBox="1"/>
          <p:nvPr/>
        </p:nvSpPr>
        <p:spPr>
          <a:xfrm>
            <a:off x="5273525" y="1303350"/>
            <a:ext cx="3095400" cy="25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</p:txBody>
      </p:sp>
      <p:pic>
        <p:nvPicPr>
          <p:cNvPr id="586" name="Google Shape;5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400" y="1334875"/>
            <a:ext cx="3800475" cy="29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9"/>
          <p:cNvGrpSpPr/>
          <p:nvPr/>
        </p:nvGrpSpPr>
        <p:grpSpPr>
          <a:xfrm>
            <a:off x="6984225" y="275810"/>
            <a:ext cx="1893902" cy="1863587"/>
            <a:chOff x="7914861" y="288234"/>
            <a:chExt cx="3932582" cy="3869635"/>
          </a:xfrm>
        </p:grpSpPr>
        <p:sp>
          <p:nvSpPr>
            <p:cNvPr id="203" name="Google Shape;203;p29"/>
            <p:cNvSpPr/>
            <p:nvPr/>
          </p:nvSpPr>
          <p:spPr>
            <a:xfrm>
              <a:off x="8587408" y="288234"/>
              <a:ext cx="3260035" cy="3260035"/>
            </a:xfrm>
            <a:prstGeom prst="rect">
              <a:avLst/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7914861" y="897834"/>
              <a:ext cx="3260035" cy="3260035"/>
            </a:xfrm>
            <a:prstGeom prst="rect">
              <a:avLst/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29"/>
          <p:cNvGrpSpPr/>
          <p:nvPr/>
        </p:nvGrpSpPr>
        <p:grpSpPr>
          <a:xfrm>
            <a:off x="1146572" y="1728987"/>
            <a:ext cx="3358207" cy="560765"/>
            <a:chOff x="1548402" y="2427924"/>
            <a:chExt cx="3389390" cy="764402"/>
          </a:xfrm>
        </p:grpSpPr>
        <p:sp>
          <p:nvSpPr>
            <p:cNvPr id="206" name="Google Shape;206;p29"/>
            <p:cNvSpPr txBox="1"/>
            <p:nvPr/>
          </p:nvSpPr>
          <p:spPr>
            <a:xfrm>
              <a:off x="1548402" y="2427925"/>
              <a:ext cx="908700" cy="7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 b="1">
                  <a:solidFill>
                    <a:srgbClr val="2A435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01</a:t>
              </a:r>
              <a:endParaRPr sz="24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207" name="Google Shape;207;p29"/>
            <p:cNvSpPr txBox="1"/>
            <p:nvPr/>
          </p:nvSpPr>
          <p:spPr>
            <a:xfrm>
              <a:off x="2303491" y="2427924"/>
              <a:ext cx="2634300" cy="7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" sz="1700" b="1">
                  <a:solidFill>
                    <a:srgbClr val="2A435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프로젝트 소개 </a:t>
              </a:r>
              <a:endParaRPr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sp>
        <p:nvSpPr>
          <p:cNvPr id="208" name="Google Shape;208;p29"/>
          <p:cNvSpPr/>
          <p:nvPr/>
        </p:nvSpPr>
        <p:spPr>
          <a:xfrm>
            <a:off x="249075" y="1253467"/>
            <a:ext cx="895500" cy="52200"/>
          </a:xfrm>
          <a:prstGeom prst="rect">
            <a:avLst/>
          </a:prstGeom>
          <a:solidFill>
            <a:srgbClr val="0839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2040275" y="4555616"/>
            <a:ext cx="1909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400731" y="420425"/>
            <a:ext cx="3769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 b="1">
                <a:solidFill>
                  <a:srgbClr val="3F6579"/>
                </a:solidFill>
                <a:latin typeface="Gowun Dodum"/>
                <a:ea typeface="Gowun Dodum"/>
                <a:cs typeface="Gowun Dodum"/>
                <a:sym typeface="Gowun Dodum"/>
              </a:rPr>
              <a:t>CONTENTS</a:t>
            </a:r>
            <a:endParaRPr sz="4100" b="1">
              <a:solidFill>
                <a:srgbClr val="3F6579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211" name="Google Shape;211;p29"/>
          <p:cNvGrpSpPr/>
          <p:nvPr/>
        </p:nvGrpSpPr>
        <p:grpSpPr>
          <a:xfrm>
            <a:off x="1136987" y="2289766"/>
            <a:ext cx="3367755" cy="568288"/>
            <a:chOff x="1538728" y="2427925"/>
            <a:chExt cx="3399026" cy="774656"/>
          </a:xfrm>
        </p:grpSpPr>
        <p:sp>
          <p:nvSpPr>
            <p:cNvPr id="212" name="Google Shape;212;p29"/>
            <p:cNvSpPr txBox="1"/>
            <p:nvPr/>
          </p:nvSpPr>
          <p:spPr>
            <a:xfrm>
              <a:off x="1538728" y="2427925"/>
              <a:ext cx="908700" cy="7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 b="1">
                  <a:solidFill>
                    <a:srgbClr val="2A435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02</a:t>
              </a:r>
              <a:endParaRPr sz="24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213" name="Google Shape;213;p29"/>
            <p:cNvSpPr txBox="1"/>
            <p:nvPr/>
          </p:nvSpPr>
          <p:spPr>
            <a:xfrm>
              <a:off x="2303453" y="2438181"/>
              <a:ext cx="2634300" cy="7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" sz="1700" b="1">
                  <a:solidFill>
                    <a:srgbClr val="2A435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프로젝트 목적 및 설명 </a:t>
              </a:r>
              <a:endParaRPr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grpSp>
        <p:nvGrpSpPr>
          <p:cNvPr id="214" name="Google Shape;214;p29"/>
          <p:cNvGrpSpPr/>
          <p:nvPr/>
        </p:nvGrpSpPr>
        <p:grpSpPr>
          <a:xfrm>
            <a:off x="1136987" y="2858102"/>
            <a:ext cx="3367792" cy="560765"/>
            <a:chOff x="1538728" y="2427924"/>
            <a:chExt cx="3399064" cy="764402"/>
          </a:xfrm>
        </p:grpSpPr>
        <p:sp>
          <p:nvSpPr>
            <p:cNvPr id="215" name="Google Shape;215;p29"/>
            <p:cNvSpPr txBox="1"/>
            <p:nvPr/>
          </p:nvSpPr>
          <p:spPr>
            <a:xfrm>
              <a:off x="1538728" y="2427925"/>
              <a:ext cx="908700" cy="7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 b="1">
                  <a:solidFill>
                    <a:srgbClr val="2A435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03</a:t>
              </a:r>
              <a:endParaRPr sz="24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216" name="Google Shape;216;p29"/>
            <p:cNvSpPr txBox="1"/>
            <p:nvPr/>
          </p:nvSpPr>
          <p:spPr>
            <a:xfrm>
              <a:off x="2303491" y="2427924"/>
              <a:ext cx="2634300" cy="7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" sz="1700" b="1">
                  <a:solidFill>
                    <a:srgbClr val="2A435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데이터 이해와 분석 </a:t>
              </a:r>
              <a:endParaRPr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grpSp>
        <p:nvGrpSpPr>
          <p:cNvPr id="217" name="Google Shape;217;p29"/>
          <p:cNvGrpSpPr/>
          <p:nvPr/>
        </p:nvGrpSpPr>
        <p:grpSpPr>
          <a:xfrm>
            <a:off x="1136987" y="3426441"/>
            <a:ext cx="4125470" cy="560773"/>
            <a:chOff x="1538728" y="2427925"/>
            <a:chExt cx="4163776" cy="764413"/>
          </a:xfrm>
        </p:grpSpPr>
        <p:sp>
          <p:nvSpPr>
            <p:cNvPr id="218" name="Google Shape;218;p29"/>
            <p:cNvSpPr txBox="1"/>
            <p:nvPr/>
          </p:nvSpPr>
          <p:spPr>
            <a:xfrm>
              <a:off x="1538728" y="2427925"/>
              <a:ext cx="908700" cy="7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 b="1">
                  <a:solidFill>
                    <a:srgbClr val="2A435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04</a:t>
              </a:r>
              <a:endParaRPr sz="24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219" name="Google Shape;219;p29"/>
            <p:cNvSpPr txBox="1"/>
            <p:nvPr/>
          </p:nvSpPr>
          <p:spPr>
            <a:xfrm>
              <a:off x="2303504" y="2427939"/>
              <a:ext cx="3399000" cy="7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" sz="1700" b="1">
                  <a:solidFill>
                    <a:srgbClr val="2A435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전처리 및 특성공학</a:t>
              </a:r>
              <a:endParaRPr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grpSp>
        <p:nvGrpSpPr>
          <p:cNvPr id="220" name="Google Shape;220;p29"/>
          <p:cNvGrpSpPr/>
          <p:nvPr/>
        </p:nvGrpSpPr>
        <p:grpSpPr>
          <a:xfrm>
            <a:off x="1136987" y="3994777"/>
            <a:ext cx="3367792" cy="560765"/>
            <a:chOff x="1538728" y="2427924"/>
            <a:chExt cx="3399064" cy="764402"/>
          </a:xfrm>
        </p:grpSpPr>
        <p:sp>
          <p:nvSpPr>
            <p:cNvPr id="221" name="Google Shape;221;p29"/>
            <p:cNvSpPr txBox="1"/>
            <p:nvPr/>
          </p:nvSpPr>
          <p:spPr>
            <a:xfrm>
              <a:off x="1538728" y="2427925"/>
              <a:ext cx="908700" cy="7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 b="1">
                  <a:solidFill>
                    <a:srgbClr val="2A435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05</a:t>
              </a:r>
              <a:endParaRPr sz="24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222" name="Google Shape;222;p29"/>
            <p:cNvSpPr txBox="1"/>
            <p:nvPr/>
          </p:nvSpPr>
          <p:spPr>
            <a:xfrm>
              <a:off x="2303491" y="2427924"/>
              <a:ext cx="2634300" cy="7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" sz="1700" b="1">
                  <a:solidFill>
                    <a:srgbClr val="2A4351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모델링 </a:t>
              </a:r>
              <a:endParaRPr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6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6"/>
          <p:cNvSpPr txBox="1"/>
          <p:nvPr/>
        </p:nvSpPr>
        <p:spPr>
          <a:xfrm>
            <a:off x="509774" y="207450"/>
            <a:ext cx="4500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94" name="Google Shape;59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775" y="498525"/>
            <a:ext cx="4146450" cy="41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7"/>
          <p:cNvSpPr txBox="1"/>
          <p:nvPr/>
        </p:nvSpPr>
        <p:spPr>
          <a:xfrm>
            <a:off x="-284799" y="1530425"/>
            <a:ext cx="52437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b="1">
                <a:solidFill>
                  <a:srgbClr val="595959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Thank You for listening!</a:t>
            </a:r>
            <a:endParaRPr sz="3300" b="1">
              <a:solidFill>
                <a:srgbClr val="595959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cxnSp>
        <p:nvCxnSpPr>
          <p:cNvPr id="602" name="Google Shape;602;p57"/>
          <p:cNvCxnSpPr/>
          <p:nvPr/>
        </p:nvCxnSpPr>
        <p:spPr>
          <a:xfrm>
            <a:off x="750055" y="2255750"/>
            <a:ext cx="3039000" cy="9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01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971603" y="197395"/>
            <a:ext cx="352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소개</a:t>
            </a:r>
            <a:endParaRPr sz="1100" b="1"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100" y="1551325"/>
            <a:ext cx="3638651" cy="302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25" y="2642000"/>
            <a:ext cx="3971549" cy="19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249" y="1395250"/>
            <a:ext cx="4576649" cy="12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01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971603" y="197395"/>
            <a:ext cx="352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소개</a:t>
            </a:r>
            <a:endParaRPr sz="1100" b="1"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409988" y="1022875"/>
            <a:ext cx="40032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dk1"/>
                </a:solidFill>
              </a:rPr>
              <a:t>Competition Host</a:t>
            </a:r>
            <a:r>
              <a:rPr lang="ko" sz="2100">
                <a:solidFill>
                  <a:schemeClr val="dk1"/>
                </a:solidFill>
              </a:rPr>
              <a:t>: Kaggle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4895125" y="1022875"/>
            <a:ext cx="40032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dk1"/>
                </a:solidFill>
              </a:rPr>
              <a:t>Participation</a:t>
            </a:r>
            <a:r>
              <a:rPr lang="ko" sz="2100">
                <a:solidFill>
                  <a:schemeClr val="dk1"/>
                </a:solidFill>
              </a:rPr>
              <a:t>: 2199 Teams 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dk1"/>
                </a:solidFill>
              </a:rPr>
              <a:t>Rank </a:t>
            </a:r>
            <a:r>
              <a:rPr lang="ko" sz="2100">
                <a:solidFill>
                  <a:schemeClr val="dk1"/>
                </a:solidFill>
              </a:rPr>
              <a:t>: 74th (Top 4%) 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409988" y="1529425"/>
            <a:ext cx="40032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dk1"/>
                </a:solidFill>
              </a:rPr>
              <a:t>Timeline</a:t>
            </a:r>
            <a:r>
              <a:rPr lang="ko" sz="2100">
                <a:solidFill>
                  <a:schemeClr val="dk1"/>
                </a:solidFill>
              </a:rPr>
              <a:t> : March 1, 2024 ~ March 31, 2024 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409988" y="2409025"/>
            <a:ext cx="40032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dk1"/>
                </a:solidFill>
              </a:rPr>
              <a:t>Evaluation</a:t>
            </a:r>
            <a:r>
              <a:rPr lang="ko" sz="2100">
                <a:solidFill>
                  <a:schemeClr val="dk1"/>
                </a:solidFill>
              </a:rPr>
              <a:t>: ROC_AUC_score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13100"/>
            <a:ext cx="9144001" cy="6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018025"/>
            <a:ext cx="9144002" cy="6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02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971603" y="197395"/>
            <a:ext cx="352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목적 및 설명</a:t>
            </a:r>
            <a:endParaRPr sz="1100" b="1"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55" name="Google Shape;2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75" y="2517000"/>
            <a:ext cx="4795201" cy="751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">
            <a:off x="305487" y="1218952"/>
            <a:ext cx="4795177" cy="7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4475" y="669730"/>
            <a:ext cx="2875750" cy="189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4475" y="2971413"/>
            <a:ext cx="2736075" cy="18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474" y="3638450"/>
            <a:ext cx="4527125" cy="8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3"/>
          <p:cNvSpPr/>
          <p:nvPr/>
        </p:nvSpPr>
        <p:spPr>
          <a:xfrm>
            <a:off x="8125239" y="5054047"/>
            <a:ext cx="641100" cy="8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305475" y="1391025"/>
            <a:ext cx="37527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-336550" algn="l" rtl="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>
                <a:srgbClr val="2A4351"/>
              </a:buClr>
              <a:buSzPts val="1700"/>
              <a:buFont typeface="Gowun Dodum"/>
              <a:buChar char="●"/>
            </a:pPr>
            <a:r>
              <a:rPr lang="ko" sz="1700" b="1">
                <a:solidFill>
                  <a:srgbClr val="980000"/>
                </a:solidFill>
                <a:latin typeface="Gowun Dodum"/>
                <a:ea typeface="Gowun Dodum"/>
                <a:cs typeface="Gowun Dodum"/>
                <a:sym typeface="Gowun Dodum"/>
              </a:rPr>
              <a:t>강판</a:t>
            </a:r>
            <a:r>
              <a:rPr lang="ko"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은 다양한 곳에 사용됨</a:t>
            </a:r>
            <a:endParaRPr sz="1700" b="1">
              <a:solidFill>
                <a:srgbClr val="98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02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971603" y="197395"/>
            <a:ext cx="352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목적 및 설명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675" y="3504450"/>
            <a:ext cx="1449362" cy="144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550" y="1140376"/>
            <a:ext cx="1665350" cy="16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2225" y="1847072"/>
            <a:ext cx="1449350" cy="14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/>
        </p:nvSpPr>
        <p:spPr>
          <a:xfrm>
            <a:off x="305475" y="2906600"/>
            <a:ext cx="39144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Clr>
                <a:srgbClr val="2A4351"/>
              </a:buClr>
              <a:buSzPts val="1700"/>
              <a:buFont typeface="Gowun Dodum"/>
              <a:buChar char="●"/>
            </a:pPr>
            <a:r>
              <a:rPr lang="ko" sz="1700" b="1">
                <a:solidFill>
                  <a:srgbClr val="980000"/>
                </a:solidFill>
                <a:latin typeface="Gowun Dodum"/>
                <a:ea typeface="Gowun Dodum"/>
                <a:cs typeface="Gowun Dodum"/>
                <a:sym typeface="Gowun Dodum"/>
              </a:rPr>
              <a:t>품질</a:t>
            </a:r>
            <a:r>
              <a:rPr lang="ko"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의 중요성</a:t>
            </a:r>
            <a:endParaRPr sz="1700" b="1">
              <a:solidFill>
                <a:srgbClr val="98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75" name="Google Shape;275;p33"/>
          <p:cNvSpPr txBox="1"/>
          <p:nvPr/>
        </p:nvSpPr>
        <p:spPr>
          <a:xfrm>
            <a:off x="305475" y="1902450"/>
            <a:ext cx="46083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Clr>
                <a:srgbClr val="2A4351"/>
              </a:buClr>
              <a:buSzPts val="1700"/>
              <a:buFont typeface="Gowun Dodum"/>
              <a:buChar char="●"/>
            </a:pPr>
            <a:r>
              <a:rPr lang="ko"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전기차의 성장과 </a:t>
            </a:r>
            <a:r>
              <a:rPr lang="ko" sz="1700" b="1">
                <a:solidFill>
                  <a:srgbClr val="980000"/>
                </a:solidFill>
                <a:latin typeface="Gowun Dodum"/>
                <a:ea typeface="Gowun Dodum"/>
                <a:cs typeface="Gowun Dodum"/>
                <a:sym typeface="Gowun Dodum"/>
              </a:rPr>
              <a:t>전기 강판</a:t>
            </a:r>
            <a:r>
              <a:rPr lang="ko"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의 수요 증가</a:t>
            </a:r>
            <a:endParaRPr sz="1700" b="1">
              <a:solidFill>
                <a:srgbClr val="98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305475" y="3986725"/>
            <a:ext cx="6081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Clr>
                <a:srgbClr val="2A4351"/>
              </a:buClr>
              <a:buSzPts val="1700"/>
              <a:buFont typeface="Gowun Dodum"/>
              <a:buChar char="●"/>
            </a:pPr>
            <a:r>
              <a:rPr lang="ko"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품질 검증에 있어 많은 </a:t>
            </a:r>
            <a:r>
              <a:rPr lang="ko" sz="1700" b="1">
                <a:solidFill>
                  <a:srgbClr val="980000"/>
                </a:solidFill>
                <a:latin typeface="Gowun Dodum"/>
                <a:ea typeface="Gowun Dodum"/>
                <a:cs typeface="Gowun Dodum"/>
                <a:sym typeface="Gowun Dodum"/>
              </a:rPr>
              <a:t>시간 소요</a:t>
            </a:r>
            <a:endParaRPr sz="1700" b="1">
              <a:solidFill>
                <a:srgbClr val="98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/>
          <p:nvPr/>
        </p:nvSpPr>
        <p:spPr>
          <a:xfrm>
            <a:off x="5174142" y="1302725"/>
            <a:ext cx="2258700" cy="2258700"/>
          </a:xfrm>
          <a:prstGeom prst="ellipse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4"/>
          <p:cNvSpPr/>
          <p:nvPr/>
        </p:nvSpPr>
        <p:spPr>
          <a:xfrm>
            <a:off x="231084" y="4"/>
            <a:ext cx="74544" cy="8796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4"/>
          <p:cNvSpPr/>
          <p:nvPr/>
        </p:nvSpPr>
        <p:spPr>
          <a:xfrm>
            <a:off x="8125239" y="5054047"/>
            <a:ext cx="641074" cy="894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4"/>
          <p:cNvSpPr txBox="1"/>
          <p:nvPr/>
        </p:nvSpPr>
        <p:spPr>
          <a:xfrm>
            <a:off x="1818564" y="3886832"/>
            <a:ext cx="15357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262626"/>
                </a:solidFill>
                <a:latin typeface="Gowun Dodum"/>
                <a:ea typeface="Gowun Dodum"/>
                <a:cs typeface="Gowun Dodum"/>
                <a:sym typeface="Gowun Dodum"/>
              </a:rPr>
              <a:t>강판 결함 분류</a:t>
            </a:r>
            <a:endParaRPr sz="1600" b="1">
              <a:solidFill>
                <a:srgbClr val="262626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85" name="Google Shape;285;p34"/>
          <p:cNvSpPr/>
          <p:nvPr/>
        </p:nvSpPr>
        <p:spPr>
          <a:xfrm>
            <a:off x="1457075" y="1302713"/>
            <a:ext cx="2258700" cy="2258700"/>
          </a:xfrm>
          <a:prstGeom prst="ellipse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02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983615" y="197395"/>
            <a:ext cx="352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목적 및 설명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5093450" y="3885888"/>
            <a:ext cx="2420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262626"/>
                </a:solidFill>
                <a:latin typeface="Gowun Dodum"/>
                <a:ea typeface="Gowun Dodum"/>
                <a:cs typeface="Gowun Dodum"/>
                <a:sym typeface="Gowun Dodum"/>
              </a:rPr>
              <a:t>머신러닝을 통한 자동화</a:t>
            </a:r>
            <a:endParaRPr sz="1600" b="1">
              <a:solidFill>
                <a:srgbClr val="262626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563" y="1707398"/>
            <a:ext cx="1449362" cy="144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825" y="1707400"/>
            <a:ext cx="1449350" cy="14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/>
          <p:nvPr/>
        </p:nvSpPr>
        <p:spPr>
          <a:xfrm>
            <a:off x="231084" y="4"/>
            <a:ext cx="74400" cy="8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5"/>
          <p:cNvSpPr/>
          <p:nvPr/>
        </p:nvSpPr>
        <p:spPr>
          <a:xfrm>
            <a:off x="8125239" y="5054047"/>
            <a:ext cx="641100" cy="8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5"/>
          <p:cNvSpPr txBox="1"/>
          <p:nvPr/>
        </p:nvSpPr>
        <p:spPr>
          <a:xfrm>
            <a:off x="409989" y="197410"/>
            <a:ext cx="56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03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971603" y="197395"/>
            <a:ext cx="352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데이터 이해와 분석</a:t>
            </a:r>
            <a:endParaRPr sz="27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305475" y="1638950"/>
            <a:ext cx="3245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>
                <a:srgbClr val="2A4351"/>
              </a:buClr>
              <a:buSzPts val="1700"/>
              <a:buFont typeface="Gowun Dodum"/>
              <a:buChar char="●"/>
            </a:pPr>
            <a:r>
              <a:rPr lang="ko"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Coordinate: X/Y 좌표 값</a:t>
            </a:r>
            <a:endParaRPr sz="1700" b="1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050" y="1326775"/>
            <a:ext cx="1167100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3461" y="2123747"/>
            <a:ext cx="1016375" cy="10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6804" y="3927300"/>
            <a:ext cx="752200" cy="7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7350" y="2829228"/>
            <a:ext cx="1016375" cy="101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5"/>
          <p:cNvSpPr txBox="1"/>
          <p:nvPr/>
        </p:nvSpPr>
        <p:spPr>
          <a:xfrm>
            <a:off x="699525" y="841975"/>
            <a:ext cx="4548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wun Dodum"/>
              <a:buChar char="-"/>
            </a:pPr>
            <a:r>
              <a:rPr lang="ko" sz="21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Features</a:t>
            </a:r>
            <a:endParaRPr sz="2100" b="1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06" name="Google Shape;30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6700" y="0"/>
            <a:ext cx="187195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5"/>
          <p:cNvSpPr txBox="1"/>
          <p:nvPr/>
        </p:nvSpPr>
        <p:spPr>
          <a:xfrm>
            <a:off x="305475" y="2013606"/>
            <a:ext cx="26733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>
                <a:srgbClr val="2A4351"/>
              </a:buClr>
              <a:buSzPts val="1700"/>
              <a:buFont typeface="Gowun Dodum"/>
              <a:buChar char="●"/>
            </a:pPr>
            <a:r>
              <a:rPr lang="ko"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Size : 결함의 크기</a:t>
            </a:r>
            <a:endParaRPr sz="1700" b="1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08" name="Google Shape;308;p35"/>
          <p:cNvSpPr txBox="1"/>
          <p:nvPr/>
        </p:nvSpPr>
        <p:spPr>
          <a:xfrm>
            <a:off x="305475" y="2783063"/>
            <a:ext cx="3141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>
                <a:srgbClr val="2A4351"/>
              </a:buClr>
              <a:buSzPts val="1700"/>
              <a:buFont typeface="Gowun Dodum"/>
              <a:buChar char="●"/>
            </a:pPr>
            <a:r>
              <a:rPr lang="ko"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Luminosity : 결함의 밝기</a:t>
            </a:r>
            <a:endParaRPr sz="1700" b="1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305475" y="3244419"/>
            <a:ext cx="61068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A4351"/>
              </a:buClr>
              <a:buSzPts val="1700"/>
              <a:buFont typeface="Gowun Dodum"/>
              <a:buChar char="●"/>
            </a:pPr>
            <a:r>
              <a:rPr lang="ko"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Material &amp; Index : 강판에 사용된 재료, 두께, 인덱스</a:t>
            </a:r>
            <a:endParaRPr sz="1700" b="1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306525" y="3927300"/>
            <a:ext cx="49725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>
                <a:srgbClr val="2A4351"/>
              </a:buClr>
              <a:buSzPts val="1700"/>
              <a:buFont typeface="Gowun Dodum"/>
              <a:buChar char="●"/>
            </a:pPr>
            <a:r>
              <a:rPr lang="ko" sz="1700" b="1">
                <a:solidFill>
                  <a:srgbClr val="2A4351"/>
                </a:solidFill>
                <a:latin typeface="Gowun Dodum"/>
                <a:ea typeface="Gowun Dodum"/>
                <a:cs typeface="Gowun Dodum"/>
                <a:sym typeface="Gowun Dodum"/>
              </a:rPr>
              <a:t>Etc: 크기와 인덱스에 Log 또는 Sigmoid 적용 </a:t>
            </a:r>
            <a:endParaRPr sz="1700" b="1">
              <a:solidFill>
                <a:srgbClr val="2A435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1701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C4C8A"/>
      </a:accent1>
      <a:accent2>
        <a:srgbClr val="5587A2"/>
      </a:accent2>
      <a:accent3>
        <a:srgbClr val="F6D258"/>
      </a:accent3>
      <a:accent4>
        <a:srgbClr val="D1AF94"/>
      </a:accent4>
      <a:accent5>
        <a:srgbClr val="97D5E0"/>
      </a:accent5>
      <a:accent6>
        <a:srgbClr val="EFCEC5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1701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C4C8A"/>
      </a:accent1>
      <a:accent2>
        <a:srgbClr val="5587A2"/>
      </a:accent2>
      <a:accent3>
        <a:srgbClr val="F6D258"/>
      </a:accent3>
      <a:accent4>
        <a:srgbClr val="D1AF94"/>
      </a:accent4>
      <a:accent5>
        <a:srgbClr val="97D5E0"/>
      </a:accent5>
      <a:accent6>
        <a:srgbClr val="EFCEC5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2148</Words>
  <Application>Microsoft Office PowerPoint</Application>
  <PresentationFormat>화면 슬라이드 쇼(16:9)</PresentationFormat>
  <Paragraphs>267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Arial</vt:lpstr>
      <vt:lpstr>Gowun Dodum</vt:lpstr>
      <vt:lpstr>Dancing Script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윤기웅</cp:lastModifiedBy>
  <cp:revision>1</cp:revision>
  <dcterms:modified xsi:type="dcterms:W3CDTF">2024-06-18T01:46:15Z</dcterms:modified>
</cp:coreProperties>
</file>